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handoutMasterIdLst>
    <p:handoutMasterId r:id="rId62"/>
  </p:handoutMasterIdLst>
  <p:sldIdLst>
    <p:sldId id="256" r:id="rId2"/>
    <p:sldId id="356" r:id="rId3"/>
    <p:sldId id="278" r:id="rId4"/>
    <p:sldId id="357" r:id="rId5"/>
    <p:sldId id="316" r:id="rId6"/>
    <p:sldId id="317" r:id="rId7"/>
    <p:sldId id="318" r:id="rId8"/>
    <p:sldId id="319" r:id="rId9"/>
    <p:sldId id="320" r:id="rId10"/>
    <p:sldId id="321" r:id="rId11"/>
    <p:sldId id="351" r:id="rId12"/>
    <p:sldId id="375" r:id="rId13"/>
    <p:sldId id="376" r:id="rId14"/>
    <p:sldId id="322"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48" r:id="rId33"/>
    <p:sldId id="328" r:id="rId34"/>
    <p:sldId id="329" r:id="rId35"/>
    <p:sldId id="330" r:id="rId36"/>
    <p:sldId id="355" r:id="rId37"/>
    <p:sldId id="331" r:id="rId38"/>
    <p:sldId id="332" r:id="rId39"/>
    <p:sldId id="333" r:id="rId40"/>
    <p:sldId id="334" r:id="rId41"/>
    <p:sldId id="335" r:id="rId42"/>
    <p:sldId id="336" r:id="rId43"/>
    <p:sldId id="337" r:id="rId44"/>
    <p:sldId id="338" r:id="rId45"/>
    <p:sldId id="339" r:id="rId46"/>
    <p:sldId id="354" r:id="rId47"/>
    <p:sldId id="347" r:id="rId48"/>
    <p:sldId id="377" r:id="rId49"/>
    <p:sldId id="378" r:id="rId50"/>
    <p:sldId id="379" r:id="rId51"/>
    <p:sldId id="380" r:id="rId52"/>
    <p:sldId id="381" r:id="rId53"/>
    <p:sldId id="382" r:id="rId54"/>
    <p:sldId id="340" r:id="rId55"/>
    <p:sldId id="341" r:id="rId56"/>
    <p:sldId id="342" r:id="rId57"/>
    <p:sldId id="343" r:id="rId58"/>
    <p:sldId id="344" r:id="rId59"/>
    <p:sldId id="289"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3" autoAdjust="0"/>
    <p:restoredTop sz="94981" autoAdjust="0"/>
  </p:normalViewPr>
  <p:slideViewPr>
    <p:cSldViewPr snapToObjects="1">
      <p:cViewPr varScale="1">
        <p:scale>
          <a:sx n="66" d="100"/>
          <a:sy n="66" d="100"/>
        </p:scale>
        <p:origin x="72" y="174"/>
      </p:cViewPr>
      <p:guideLst>
        <p:guide orient="horz" pos="2160"/>
        <p:guide pos="3840"/>
      </p:guideLst>
    </p:cSldViewPr>
  </p:slideViewPr>
  <p:outlineViewPr>
    <p:cViewPr>
      <p:scale>
        <a:sx n="33" d="100"/>
        <a:sy n="33" d="100"/>
      </p:scale>
      <p:origin x="0" y="1896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473449-C325-6547-AAF3-8DB63AB0EC4C}" type="datetimeFigureOut">
              <a:rPr lang="it-IT" smtClean="0"/>
              <a:t>20/01/2017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8A3959-4243-4B44-89CE-014694ECF2F5}" type="slidenum">
              <a:rPr lang="it-IT" smtClean="0"/>
              <a:t>‹N›</a:t>
            </a:fld>
            <a:endParaRPr lang="it-IT"/>
          </a:p>
        </p:txBody>
      </p:sp>
    </p:spTree>
    <p:extLst>
      <p:ext uri="{BB962C8B-B14F-4D97-AF65-F5344CB8AC3E}">
        <p14:creationId xmlns:p14="http://schemas.microsoft.com/office/powerpoint/2010/main" val="2180342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ACBC4-8D81-D143-9A79-2DF9C32E3B48}" type="datetimeFigureOut">
              <a:rPr lang="it-IT" smtClean="0"/>
              <a:t>20/01/2017</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BE4EA-9F55-E842-A503-139B3BBE6612}" type="slidenum">
              <a:rPr lang="it-IT" smtClean="0"/>
              <a:t>‹N›</a:t>
            </a:fld>
            <a:endParaRPr lang="it-IT"/>
          </a:p>
        </p:txBody>
      </p:sp>
    </p:spTree>
    <p:extLst>
      <p:ext uri="{BB962C8B-B14F-4D97-AF65-F5344CB8AC3E}">
        <p14:creationId xmlns:p14="http://schemas.microsoft.com/office/powerpoint/2010/main" val="4156830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FC1BE4EA-9F55-E842-A503-139B3BBE6612}" type="slidenum">
              <a:rPr lang="it-IT" smtClean="0"/>
              <a:t>2</a:t>
            </a:fld>
            <a:endParaRPr lang="it-IT"/>
          </a:p>
        </p:txBody>
      </p:sp>
    </p:spTree>
    <p:extLst>
      <p:ext uri="{BB962C8B-B14F-4D97-AF65-F5344CB8AC3E}">
        <p14:creationId xmlns:p14="http://schemas.microsoft.com/office/powerpoint/2010/main" val="155696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FC1BE4EA-9F55-E842-A503-139B3BBE6612}" type="slidenum">
              <a:rPr lang="it-IT" smtClean="0"/>
              <a:t>3</a:t>
            </a:fld>
            <a:endParaRPr lang="it-IT"/>
          </a:p>
        </p:txBody>
      </p:sp>
    </p:spTree>
    <p:extLst>
      <p:ext uri="{BB962C8B-B14F-4D97-AF65-F5344CB8AC3E}">
        <p14:creationId xmlns:p14="http://schemas.microsoft.com/office/powerpoint/2010/main" val="329309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1/20/2017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1/20/2017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1/20/2017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1/20/2017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1/20/2017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1/20/2017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1/20/2017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94.86.40.196/cdsintra/wcm/idc/groups/public/documents/document/mday/mjy5/~edisp/nsiga_4148586.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1.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iustizia-amministrativa.it/cdsintra/wcm/idc/groups/public/documents/document/mday/mjc1/~edisp/nsiga_4153928.xlsx" TargetMode="External"/><Relationship Id="rId2" Type="http://schemas.openxmlformats.org/officeDocument/2006/relationships/hyperlink" Target="https://94.86.40.196/cdsintra/cdsintra/ProcessoAmministrativoTelematico/Modulistica/index.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ebradioiuslaw.it/wp-content/uploads/2016/05/MAC-configurare-correttamente-Adobe-Acrobat-DC-per-PAT-PADES-BES-Sha-256-V2.pdf" TargetMode="External"/><Relationship Id="rId2" Type="http://schemas.openxmlformats.org/officeDocument/2006/relationships/hyperlink" Target="https://www.giustizia-amministrativa.it/cdsintra/wcm/idc/groups/public/documents/document/mday/mjc2/~edisp/nsiga_4155421.pdf" TargetMode="External"/><Relationship Id="rId1" Type="http://schemas.openxmlformats.org/officeDocument/2006/relationships/slideLayout" Target="../slideLayouts/slideLayout2.xml"/><Relationship Id="rId4" Type="http://schemas.openxmlformats.org/officeDocument/2006/relationships/hyperlink" Target="http://www.giustizia-ammnistrativa.i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94.86.40.196/cdsintra/cdsintra/ProcessoAmministrativoTelematico/Modulistica/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8100" y="935175"/>
            <a:ext cx="12115800" cy="1588127"/>
          </a:xfrm>
        </p:spPr>
        <p:txBody>
          <a:bodyPr wrap="square">
            <a:spAutoFit/>
          </a:bodyPr>
          <a:lstStyle/>
          <a:p>
            <a:pPr algn="ctr"/>
            <a:r>
              <a:rPr lang="it-IT" sz="5200" dirty="0"/>
              <a:t>PROCESSO AMMINISTRATIVO </a:t>
            </a:r>
            <a:r>
              <a:rPr lang="it-IT" sz="5200" dirty="0" smtClean="0"/>
              <a:t>TELEMATICO:</a:t>
            </a:r>
            <a:r>
              <a:rPr lang="it-IT" sz="5200" dirty="0"/>
              <a:t/>
            </a:r>
            <a:br>
              <a:rPr lang="it-IT" sz="5200" dirty="0"/>
            </a:br>
            <a:r>
              <a:rPr lang="it-IT" sz="5200" spc="-220" dirty="0" smtClean="0"/>
              <a:t>POCHI GIORNI AL VIA?</a:t>
            </a:r>
            <a:endParaRPr lang="it-IT" sz="5200" spc="-220" dirty="0"/>
          </a:p>
        </p:txBody>
      </p:sp>
      <p:sp>
        <p:nvSpPr>
          <p:cNvPr id="3" name="Sottotitolo 2"/>
          <p:cNvSpPr>
            <a:spLocks noGrp="1"/>
          </p:cNvSpPr>
          <p:nvPr>
            <p:ph type="subTitle" idx="1"/>
          </p:nvPr>
        </p:nvSpPr>
        <p:spPr>
          <a:xfrm>
            <a:off x="10264" y="2743200"/>
            <a:ext cx="12171473" cy="2304809"/>
          </a:xfrm>
        </p:spPr>
        <p:txBody>
          <a:bodyPr>
            <a:normAutofit fontScale="92500"/>
          </a:bodyPr>
          <a:lstStyle/>
          <a:p>
            <a:pPr algn="ctr"/>
            <a:r>
              <a:rPr lang="it-IT" sz="2800" b="1" dirty="0">
                <a:latin typeface="Malgun Gothic" charset="0"/>
              </a:rPr>
              <a:t>A cura degli Avvocati</a:t>
            </a:r>
          </a:p>
          <a:p>
            <a:pPr algn="ctr"/>
            <a:r>
              <a:rPr lang="it-IT" sz="2800" b="1" dirty="0">
                <a:latin typeface="Malgun Gothic" charset="0"/>
              </a:rPr>
              <a:t>Elena Fabbris, Luisetta </a:t>
            </a:r>
            <a:r>
              <a:rPr lang="it-IT" sz="2800" b="1" dirty="0" err="1" smtClean="0">
                <a:latin typeface="Malgun Gothic" charset="0"/>
              </a:rPr>
              <a:t>Peronato</a:t>
            </a:r>
            <a:r>
              <a:rPr lang="it-IT" sz="2800" b="1" dirty="0" smtClean="0">
                <a:latin typeface="Malgun Gothic" charset="0"/>
              </a:rPr>
              <a:t>, Giovanni </a:t>
            </a:r>
            <a:r>
              <a:rPr lang="it-IT" sz="2800" b="1" dirty="0">
                <a:latin typeface="Malgun Gothic" charset="0"/>
              </a:rPr>
              <a:t>Sala </a:t>
            </a:r>
            <a:r>
              <a:rPr lang="it-IT" sz="2800" b="1" dirty="0" smtClean="0">
                <a:latin typeface="Malgun Gothic" charset="0"/>
              </a:rPr>
              <a:t>Jr ed Edoardo </a:t>
            </a:r>
            <a:r>
              <a:rPr lang="it-IT" sz="2800" b="1" dirty="0" err="1" smtClean="0">
                <a:latin typeface="Malgun Gothic" charset="0"/>
              </a:rPr>
              <a:t>Furlan</a:t>
            </a:r>
            <a:endParaRPr lang="it-IT" sz="2800" b="1" dirty="0">
              <a:latin typeface="Malgun Gothic" charset="0"/>
            </a:endParaRPr>
          </a:p>
          <a:p>
            <a:pPr algn="ctr"/>
            <a:r>
              <a:rPr lang="it-IT" sz="3600" b="1" dirty="0" smtClean="0">
                <a:latin typeface="Malgun Gothic" charset="0"/>
              </a:rPr>
              <a:t>PADOVA</a:t>
            </a:r>
            <a:r>
              <a:rPr lang="it-IT" sz="3600" b="1" dirty="0">
                <a:latin typeface="Malgun Gothic" charset="0"/>
              </a:rPr>
              <a:t>, </a:t>
            </a:r>
            <a:r>
              <a:rPr lang="it-IT" sz="3600" b="1" dirty="0" smtClean="0">
                <a:latin typeface="Malgun Gothic" charset="0"/>
              </a:rPr>
              <a:t>19 DICEMBRE 2016</a:t>
            </a:r>
            <a:endParaRPr lang="it-IT" sz="3600" b="1" dirty="0">
              <a:latin typeface="Malgun Gothic" charset="0"/>
            </a:endParaRPr>
          </a:p>
          <a:p>
            <a:pPr algn="ctr"/>
            <a:r>
              <a:rPr lang="it-IT" sz="3600" b="1" dirty="0" smtClean="0"/>
              <a:t>Auditorium </a:t>
            </a:r>
            <a:r>
              <a:rPr lang="it-IT" sz="3600" b="1" dirty="0"/>
              <a:t>San Gaetano, Centro culturale Altinate San Gaetano</a:t>
            </a:r>
            <a:endParaRPr lang="it-IT" sz="3600" dirty="0" smtClean="0"/>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656106"/>
            <a:ext cx="5181600" cy="12018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559929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1000" y="1403684"/>
            <a:ext cx="11277600" cy="5127558"/>
          </a:xfrm>
        </p:spPr>
        <p:txBody>
          <a:bodyPr>
            <a:spAutoFit/>
          </a:bodyPr>
          <a:lstStyle/>
          <a:p>
            <a:pPr marL="514350" indent="-514350" algn="just">
              <a:buFont typeface="+mj-lt"/>
              <a:buAutoNum type="arabicParenR"/>
            </a:pPr>
            <a:r>
              <a:rPr lang="it-IT" dirty="0" smtClean="0"/>
              <a:t>Documento digitale (</a:t>
            </a:r>
            <a:r>
              <a:rPr lang="it-IT" i="1" dirty="0" smtClean="0"/>
              <a:t>pdf</a:t>
            </a:r>
            <a:r>
              <a:rPr lang="it-IT" dirty="0" smtClean="0"/>
              <a:t> nativo) firmato digitalmente dalla parte e sottoscritto dal difensore con firma digitale </a:t>
            </a:r>
            <a:endParaRPr lang="it-IT" dirty="0"/>
          </a:p>
          <a:p>
            <a:pPr marL="514350" indent="-514350" algn="just">
              <a:buFont typeface="+mj-lt"/>
              <a:buAutoNum type="arabicParenR"/>
            </a:pPr>
            <a:r>
              <a:rPr lang="it-IT" dirty="0" smtClean="0"/>
              <a:t>Se la procura è stata rilasciata su supporto cartaceo: </a:t>
            </a:r>
            <a:endParaRPr lang="it-IT" sz="1900" dirty="0" smtClean="0"/>
          </a:p>
          <a:p>
            <a:pPr algn="just"/>
            <a:r>
              <a:rPr lang="it-IT" dirty="0" smtClean="0"/>
              <a:t>scansionare (effettuare una copia informatica per immagine; unico file in caso di procure collettive su più̀ fogli) </a:t>
            </a:r>
            <a:endParaRPr lang="it-IT" dirty="0"/>
          </a:p>
          <a:p>
            <a:pPr algn="just"/>
            <a:r>
              <a:rPr lang="it-IT" dirty="0"/>
              <a:t>asseverare </a:t>
            </a:r>
            <a:r>
              <a:rPr lang="it-IT" dirty="0"/>
              <a:t>la conformità̀ della </a:t>
            </a:r>
            <a:r>
              <a:rPr lang="it-IT" dirty="0"/>
              <a:t>copia all’originale </a:t>
            </a:r>
            <a:r>
              <a:rPr lang="it-IT" dirty="0" smtClean="0"/>
              <a:t>cartaceo secondo quanto previsto dall'art. 22 comma 2 del CAD (art</a:t>
            </a:r>
            <a:r>
              <a:rPr lang="it-IT" dirty="0"/>
              <a:t>. 8, comma 2 del Regolamento</a:t>
            </a:r>
            <a:r>
              <a:rPr lang="it-IT" dirty="0" smtClean="0"/>
              <a:t>).</a:t>
            </a:r>
          </a:p>
          <a:p>
            <a:pPr marL="0" indent="0" algn="just">
              <a:buNone/>
            </a:pPr>
            <a:endParaRPr lang="it-IT" dirty="0" smtClean="0"/>
          </a:p>
          <a:p>
            <a:pPr algn="just"/>
            <a:r>
              <a:rPr lang="it-IT" dirty="0" smtClean="0"/>
              <a:t>autenticare con firma digitale </a:t>
            </a:r>
            <a:r>
              <a:rPr lang="it-IT" dirty="0" err="1" smtClean="0"/>
              <a:t>PAdES</a:t>
            </a:r>
            <a:endParaRPr lang="it-IT" dirty="0" smtClean="0"/>
          </a:p>
          <a:p>
            <a:pPr marL="0" indent="0" algn="just">
              <a:buNone/>
            </a:pPr>
            <a:r>
              <a:rPr lang="it-IT" dirty="0" smtClean="0"/>
              <a:t>	</a:t>
            </a:r>
            <a:br>
              <a:rPr lang="it-IT" dirty="0" smtClean="0"/>
            </a:br>
            <a:endParaRPr lang="it-IT" dirty="0"/>
          </a:p>
        </p:txBody>
      </p:sp>
      <p:sp>
        <p:nvSpPr>
          <p:cNvPr id="8" name="Titolo 1"/>
          <p:cNvSpPr>
            <a:spLocks noGrp="1"/>
          </p:cNvSpPr>
          <p:nvPr>
            <p:ph type="title"/>
          </p:nvPr>
        </p:nvSpPr>
        <p:spPr>
          <a:xfrm>
            <a:off x="796148" y="357981"/>
            <a:ext cx="10515600" cy="1325563"/>
          </a:xfrm>
        </p:spPr>
        <p:txBody>
          <a:bodyPr>
            <a:normAutofit fontScale="90000"/>
          </a:bodyPr>
          <a:lstStyle/>
          <a:p>
            <a:pPr marL="685800" lvl="0" indent="-685800">
              <a:spcBef>
                <a:spcPts val="1000"/>
              </a:spcBef>
              <a:buFont typeface="Wingdings" panose="05000000000000000000" pitchFamily="2" charset="2"/>
              <a:buChar char="ü"/>
            </a:pPr>
            <a:r>
              <a:rPr lang="it-IT" b="1" dirty="0" smtClean="0"/>
              <a:t>La procura alle liti</a:t>
            </a:r>
            <a:br>
              <a:rPr lang="it-IT" b="1" dirty="0" smtClean="0"/>
            </a:br>
            <a:r>
              <a:rPr lang="it-IT" sz="29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a:t>
            </a:r>
            <a:r>
              <a:rPr lang="it-IT" sz="29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8 DEL REGOLAMENTO</a:t>
            </a:r>
            <a: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
        <p:nvSpPr>
          <p:cNvPr id="9" name="Segnaposto contenuto 2"/>
          <p:cNvSpPr txBox="1">
            <a:spLocks/>
          </p:cNvSpPr>
          <p:nvPr/>
        </p:nvSpPr>
        <p:spPr>
          <a:xfrm>
            <a:off x="471237" y="5794871"/>
            <a:ext cx="11249526" cy="86793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b="1" dirty="0" smtClean="0"/>
              <a:t>NB la procura si intende in calce quando è depositata con modalità̀ telematiche unitamente all’atto cui si riferisce (stesso modulo)</a:t>
            </a:r>
            <a:endParaRPr lang="it-IT" dirty="0"/>
          </a:p>
        </p:txBody>
      </p:sp>
      <p:sp>
        <p:nvSpPr>
          <p:cNvPr id="11" name="Freccia circolare a sinistra 10"/>
          <p:cNvSpPr/>
          <p:nvPr/>
        </p:nvSpPr>
        <p:spPr>
          <a:xfrm rot="17781518">
            <a:off x="6619247" y="3127988"/>
            <a:ext cx="459135" cy="771643"/>
          </a:xfrm>
          <a:prstGeom prst="curvedLeftArrow">
            <a:avLst>
              <a:gd name="adj1" fmla="val 25000"/>
              <a:gd name="adj2" fmla="val 50000"/>
              <a:gd name="adj3" fmla="val 47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13" name="Connettore 1 12"/>
          <p:cNvCxnSpPr/>
          <p:nvPr/>
        </p:nvCxnSpPr>
        <p:spPr>
          <a:xfrm>
            <a:off x="1973179" y="5718331"/>
            <a:ext cx="8229600" cy="0"/>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sp>
        <p:nvSpPr>
          <p:cNvPr id="10" name="Freccia circolare a sinistra 9"/>
          <p:cNvSpPr/>
          <p:nvPr/>
        </p:nvSpPr>
        <p:spPr>
          <a:xfrm rot="17781518">
            <a:off x="6009266" y="4418748"/>
            <a:ext cx="459135" cy="771643"/>
          </a:xfrm>
          <a:prstGeom prst="curvedLeftArrow">
            <a:avLst>
              <a:gd name="adj1" fmla="val 25000"/>
              <a:gd name="adj2" fmla="val 50000"/>
              <a:gd name="adj3" fmla="val 47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265297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7700" y="1447800"/>
            <a:ext cx="10896600" cy="4729163"/>
          </a:xfrm>
        </p:spPr>
        <p:txBody>
          <a:bodyPr>
            <a:normAutofit/>
          </a:bodyPr>
          <a:lstStyle/>
          <a:p>
            <a:pPr algn="just"/>
            <a:endParaRPr lang="it-IT" dirty="0" smtClean="0"/>
          </a:p>
          <a:p>
            <a:pPr algn="just"/>
            <a:r>
              <a:rPr lang="it-IT" b="1" dirty="0" smtClean="0">
                <a:solidFill>
                  <a:schemeClr val="tx1"/>
                </a:solidFill>
              </a:rPr>
              <a:t>Se </a:t>
            </a:r>
            <a:r>
              <a:rPr lang="it-IT" b="1" dirty="0">
                <a:solidFill>
                  <a:schemeClr val="tx1"/>
                </a:solidFill>
              </a:rPr>
              <a:t>la procura è sottoscritta dal </a:t>
            </a:r>
            <a:r>
              <a:rPr lang="it-IT" b="1" dirty="0" smtClean="0">
                <a:solidFill>
                  <a:schemeClr val="tx1"/>
                </a:solidFill>
              </a:rPr>
              <a:t>cliente digitalmente</a:t>
            </a:r>
            <a:r>
              <a:rPr lang="it-IT" dirty="0"/>
              <a:t>, il difensore deve provvedere anch'esso a sottoscrivere digitalmente ed allegare il file al Modulo</a:t>
            </a:r>
          </a:p>
          <a:p>
            <a:pPr algn="just"/>
            <a:r>
              <a:rPr lang="it-IT" dirty="0" smtClean="0"/>
              <a:t>A </a:t>
            </a:r>
            <a:r>
              <a:rPr lang="it-IT" dirty="0"/>
              <a:t>partire dal 1° gennaio 2017:</a:t>
            </a:r>
            <a:r>
              <a:rPr lang="it-IT" b="1" dirty="0"/>
              <a:t> </a:t>
            </a:r>
            <a:r>
              <a:rPr lang="it-IT" b="1" dirty="0">
                <a:solidFill>
                  <a:schemeClr val="tx1"/>
                </a:solidFill>
              </a:rPr>
              <a:t>se la procura è</a:t>
            </a:r>
            <a:r>
              <a:rPr lang="it-IT" b="1" dirty="0" smtClean="0">
                <a:solidFill>
                  <a:schemeClr val="tx1"/>
                </a:solidFill>
              </a:rPr>
              <a:t> stata </a:t>
            </a:r>
            <a:r>
              <a:rPr lang="it-IT" b="1" dirty="0">
                <a:solidFill>
                  <a:schemeClr val="tx1"/>
                </a:solidFill>
              </a:rPr>
              <a:t>conferita su supporto cartaceo</a:t>
            </a:r>
            <a:r>
              <a:rPr lang="it-IT" dirty="0"/>
              <a:t>, il difensore deve ottenere la copia per immagine su supporto informatico (scansione del foglio), inserire la asseverazione ai sensi </a:t>
            </a:r>
            <a:r>
              <a:rPr lang="it-IT" b="1" dirty="0"/>
              <a:t>dell'art. 22 CAD </a:t>
            </a:r>
            <a:r>
              <a:rPr lang="it-IT" dirty="0"/>
              <a:t>e provvedere a firmarlo digitalmente prima di allegarla al Modulo di </a:t>
            </a:r>
            <a:r>
              <a:rPr lang="it-IT" dirty="0" smtClean="0"/>
              <a:t>deposito</a:t>
            </a:r>
            <a:endParaRPr lang="it-IT" dirty="0"/>
          </a:p>
          <a:p>
            <a:endParaRPr lang="it-IT" dirty="0"/>
          </a:p>
        </p:txBody>
      </p:sp>
      <p:sp>
        <p:nvSpPr>
          <p:cNvPr id="4" name="Titolo 1"/>
          <p:cNvSpPr txBox="1">
            <a:spLocks/>
          </p:cNvSpPr>
          <p:nvPr/>
        </p:nvSpPr>
        <p:spPr>
          <a:xfrm>
            <a:off x="796148" y="357981"/>
            <a:ext cx="10515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b="1" dirty="0" smtClean="0"/>
              <a:t>Modalità di asseverazione della procura</a:t>
            </a:r>
            <a:endParaRPr lang="it-IT" b="1" dirty="0"/>
          </a:p>
        </p:txBody>
      </p:sp>
    </p:spTree>
    <p:extLst>
      <p:ext uri="{BB962C8B-B14F-4D97-AF65-F5344CB8AC3E}">
        <p14:creationId xmlns:p14="http://schemas.microsoft.com/office/powerpoint/2010/main" val="1025138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2450" y="1978025"/>
            <a:ext cx="10527100" cy="4727575"/>
          </a:xfrm>
        </p:spPr>
        <p:txBody>
          <a:bodyPr>
            <a:normAutofit/>
          </a:bodyPr>
          <a:lstStyle/>
          <a:p>
            <a:pPr marL="0" indent="0" algn="just">
              <a:buNone/>
            </a:pPr>
            <a:r>
              <a:rPr lang="it-IT" dirty="0"/>
              <a:t>L'asseverazione apposta ai sensi dell'art. 22 CAD prevede che, ove la </a:t>
            </a:r>
            <a:r>
              <a:rPr lang="it-IT" b="1" dirty="0"/>
              <a:t>procura alle liti e/o la prova dell'avvenuta notifica </a:t>
            </a:r>
            <a:r>
              <a:rPr lang="it-IT" dirty="0"/>
              <a:t>dell'atto vengano allegate al MODULO DI DEPOSITO tramite copia informatica (ottenuta dalla scansione della procura cartacea e/o dell'atto notificato tramite UNEP o in proprio tramite ufficio postale ex l. n. 53 del 1994) il professionista deve attestare la </a:t>
            </a:r>
            <a:r>
              <a:rPr lang="it-IT" dirty="0" smtClean="0"/>
              <a:t>conformità utilizzando </a:t>
            </a:r>
            <a:r>
              <a:rPr lang="it-IT" dirty="0"/>
              <a:t>una delle due seguenti </a:t>
            </a:r>
            <a:r>
              <a:rPr lang="it-IT" dirty="0" smtClean="0"/>
              <a:t>modalità:</a:t>
            </a:r>
            <a:endParaRPr lang="it-IT" dirty="0"/>
          </a:p>
          <a:p>
            <a:pPr marL="0" indent="0" algn="just">
              <a:buNone/>
            </a:pPr>
            <a:r>
              <a:rPr lang="it-IT" dirty="0" smtClean="0"/>
              <a:t>1) all'interno </a:t>
            </a:r>
            <a:r>
              <a:rPr lang="it-IT" dirty="0"/>
              <a:t>della copia informatica ottenuta dalla scansione del </a:t>
            </a:r>
            <a:r>
              <a:rPr lang="it-IT" dirty="0" smtClean="0"/>
              <a:t>cartaceo (</a:t>
            </a:r>
            <a:r>
              <a:rPr lang="it-IT" b="1" dirty="0" smtClean="0"/>
              <a:t>modalità consigliata</a:t>
            </a:r>
            <a:r>
              <a:rPr lang="it-IT" dirty="0" smtClean="0"/>
              <a:t>)</a:t>
            </a:r>
            <a:endParaRPr lang="it-IT" dirty="0"/>
          </a:p>
          <a:p>
            <a:pPr marL="0" indent="0" algn="just">
              <a:buNone/>
            </a:pPr>
            <a:r>
              <a:rPr lang="it-IT" dirty="0" smtClean="0"/>
              <a:t>2) su </a:t>
            </a:r>
            <a:r>
              <a:rPr lang="it-IT" dirty="0"/>
              <a:t>documento informatico separato che poi </a:t>
            </a:r>
            <a:r>
              <a:rPr lang="it-IT" dirty="0" smtClean="0"/>
              <a:t>dovrà </a:t>
            </a:r>
            <a:r>
              <a:rPr lang="it-IT" dirty="0"/>
              <a:t>essere allegato al MODULO DI </a:t>
            </a:r>
            <a:r>
              <a:rPr lang="it-IT" dirty="0" smtClean="0"/>
              <a:t>DEPOSITO</a:t>
            </a:r>
            <a:endParaRPr lang="it-IT" dirty="0"/>
          </a:p>
          <a:p>
            <a:endParaRPr lang="it-IT" dirty="0"/>
          </a:p>
        </p:txBody>
      </p:sp>
      <p:sp>
        <p:nvSpPr>
          <p:cNvPr id="4" name="Titolo 1"/>
          <p:cNvSpPr txBox="1">
            <a:spLocks/>
          </p:cNvSpPr>
          <p:nvPr/>
        </p:nvSpPr>
        <p:spPr>
          <a:xfrm>
            <a:off x="838200" y="42703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nSpc>
                <a:spcPct val="80000"/>
              </a:lnSpc>
              <a:spcBef>
                <a:spcPts val="600"/>
              </a:spcBef>
            </a:pPr>
            <a:r>
              <a:rPr lang="it-IT" sz="3800" b="1" dirty="0" smtClean="0"/>
              <a:t>Modalità di asseverazione </a:t>
            </a:r>
            <a:r>
              <a:rPr lang="it-IT" sz="3800" b="1" dirty="0"/>
              <a:t>della procura conferita su supporto cartaceo e dei documenti di prova dell’avvenuta notifica</a:t>
            </a:r>
          </a:p>
        </p:txBody>
      </p:sp>
    </p:spTree>
    <p:extLst>
      <p:ext uri="{BB962C8B-B14F-4D97-AF65-F5344CB8AC3E}">
        <p14:creationId xmlns:p14="http://schemas.microsoft.com/office/powerpoint/2010/main" val="3950421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838200" y="152400"/>
            <a:ext cx="10515600" cy="1325563"/>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nSpc>
                <a:spcPct val="100000"/>
              </a:lnSpc>
              <a:spcBef>
                <a:spcPts val="1000"/>
              </a:spcBef>
            </a:pPr>
            <a:r>
              <a:rPr lang="it-IT" dirty="0" smtClean="0"/>
              <a:t>segue: </a:t>
            </a:r>
            <a:r>
              <a:rPr lang="it-IT" b="1" dirty="0" smtClean="0"/>
              <a:t>Modalità di asseverazione </a:t>
            </a:r>
            <a:r>
              <a:rPr lang="it-IT" b="1" dirty="0"/>
              <a:t>della procura conferita su supporto cartaceo e dei documenti di prova dell’avvenuta notifica</a:t>
            </a:r>
          </a:p>
        </p:txBody>
      </p:sp>
      <p:sp>
        <p:nvSpPr>
          <p:cNvPr id="5" name="Segnaposto contenuto 2"/>
          <p:cNvSpPr>
            <a:spLocks noGrp="1"/>
          </p:cNvSpPr>
          <p:nvPr>
            <p:ph idx="1"/>
          </p:nvPr>
        </p:nvSpPr>
        <p:spPr>
          <a:xfrm>
            <a:off x="342900" y="1477962"/>
            <a:ext cx="11506200" cy="4922837"/>
          </a:xfrm>
        </p:spPr>
        <p:txBody>
          <a:bodyPr>
            <a:noAutofit/>
          </a:bodyPr>
          <a:lstStyle/>
          <a:p>
            <a:pPr marL="0" indent="0" algn="just">
              <a:buNone/>
            </a:pPr>
            <a:r>
              <a:rPr lang="it-IT" sz="2000" b="1" u="sng" dirty="0"/>
              <a:t>1) all'interno della copia informatica ottenuta dalla scansione del cartaceo</a:t>
            </a:r>
            <a:r>
              <a:rPr lang="it-IT" sz="2000" dirty="0"/>
              <a:t>:</a:t>
            </a:r>
          </a:p>
          <a:p>
            <a:pPr marL="0" indent="0" algn="just">
              <a:buNone/>
            </a:pPr>
            <a:r>
              <a:rPr lang="it-IT" sz="2000" dirty="0" smtClean="0"/>
              <a:t>Una volta eseguita </a:t>
            </a:r>
            <a:r>
              <a:rPr lang="it-IT" sz="2000" dirty="0"/>
              <a:t>la scansione della procura alle liti o dell'atto notificato, si </a:t>
            </a:r>
            <a:r>
              <a:rPr lang="it-IT" sz="2000" dirty="0" smtClean="0"/>
              <a:t>otterrà </a:t>
            </a:r>
            <a:r>
              <a:rPr lang="it-IT" sz="2000" dirty="0"/>
              <a:t>un file PDF. Il difensore </a:t>
            </a:r>
            <a:r>
              <a:rPr lang="it-IT" sz="2000" dirty="0" smtClean="0"/>
              <a:t>dovrà </a:t>
            </a:r>
            <a:r>
              <a:rPr lang="it-IT" sz="2000" dirty="0"/>
              <a:t>"aprire" il file PDF con </a:t>
            </a:r>
            <a:r>
              <a:rPr lang="it-IT" sz="2000" i="1" dirty="0"/>
              <a:t>Adobe Reader </a:t>
            </a:r>
            <a:r>
              <a:rPr lang="it-IT" sz="2000" dirty="0"/>
              <a:t>o altro </a:t>
            </a:r>
            <a:r>
              <a:rPr lang="it-IT" sz="2000" i="1" dirty="0"/>
              <a:t>software</a:t>
            </a:r>
            <a:r>
              <a:rPr lang="it-IT" sz="2000" dirty="0"/>
              <a:t> per visualizzare </a:t>
            </a:r>
            <a:r>
              <a:rPr lang="it-IT" sz="2000" dirty="0" smtClean="0"/>
              <a:t>il </a:t>
            </a:r>
            <a:r>
              <a:rPr lang="it-IT" sz="2000" dirty="0"/>
              <a:t>PDF e, utilizzando le </a:t>
            </a:r>
            <a:r>
              <a:rPr lang="it-IT" sz="2000" dirty="0" smtClean="0"/>
              <a:t>funzionalità </a:t>
            </a:r>
            <a:r>
              <a:rPr lang="it-IT" sz="2000" dirty="0"/>
              <a:t>gratuite del </a:t>
            </a:r>
            <a:r>
              <a:rPr lang="it-IT" sz="2000" i="1" dirty="0"/>
              <a:t>software</a:t>
            </a:r>
            <a:r>
              <a:rPr lang="it-IT" sz="2000" dirty="0"/>
              <a:t> ("</a:t>
            </a:r>
            <a:r>
              <a:rPr lang="it-IT" sz="2000" i="1" dirty="0"/>
              <a:t>compila e firma</a:t>
            </a:r>
            <a:r>
              <a:rPr lang="it-IT" sz="2000" dirty="0"/>
              <a:t>" e "</a:t>
            </a:r>
            <a:r>
              <a:rPr lang="it-IT" sz="2000" i="1" dirty="0"/>
              <a:t>aggiungi testo</a:t>
            </a:r>
            <a:r>
              <a:rPr lang="it-IT" sz="2000" dirty="0"/>
              <a:t>") </a:t>
            </a:r>
            <a:r>
              <a:rPr lang="it-IT" sz="2000" dirty="0" smtClean="0"/>
              <a:t>inserirà </a:t>
            </a:r>
            <a:r>
              <a:rPr lang="it-IT" sz="2000" dirty="0"/>
              <a:t>l'attestazione di </a:t>
            </a:r>
            <a:r>
              <a:rPr lang="it-IT" sz="2000" dirty="0" smtClean="0"/>
              <a:t>conformità. </a:t>
            </a:r>
            <a:r>
              <a:rPr lang="it-IT" sz="2000" dirty="0"/>
              <a:t>A questo punto </a:t>
            </a:r>
            <a:r>
              <a:rPr lang="it-IT" sz="2000" dirty="0" smtClean="0"/>
              <a:t>salverà </a:t>
            </a:r>
            <a:r>
              <a:rPr lang="it-IT" sz="2000" dirty="0"/>
              <a:t>il </a:t>
            </a:r>
            <a:r>
              <a:rPr lang="it-IT" sz="2000" i="1" dirty="0"/>
              <a:t>file</a:t>
            </a:r>
            <a:r>
              <a:rPr lang="it-IT" sz="2000" dirty="0"/>
              <a:t> e lo </a:t>
            </a:r>
            <a:r>
              <a:rPr lang="it-IT" sz="2000" dirty="0" smtClean="0"/>
              <a:t>firmerà </a:t>
            </a:r>
            <a:r>
              <a:rPr lang="it-IT" sz="2000" dirty="0"/>
              <a:t>digitalmente utilizzando la "firma </a:t>
            </a:r>
            <a:r>
              <a:rPr lang="it-IT" sz="2000" i="1" dirty="0" err="1"/>
              <a:t>Pades</a:t>
            </a:r>
            <a:r>
              <a:rPr lang="it-IT" sz="2000" dirty="0"/>
              <a:t>". </a:t>
            </a:r>
          </a:p>
          <a:p>
            <a:pPr marL="0" indent="0" algn="just">
              <a:buNone/>
            </a:pPr>
            <a:r>
              <a:rPr lang="it-IT" sz="2000" b="1" u="sng" dirty="0"/>
              <a:t>2) su documento informatico separato</a:t>
            </a:r>
            <a:r>
              <a:rPr lang="it-IT" sz="2000" dirty="0"/>
              <a:t> che poi </a:t>
            </a:r>
            <a:r>
              <a:rPr lang="it-IT" sz="2000" dirty="0" smtClean="0"/>
              <a:t>dovrà </a:t>
            </a:r>
            <a:r>
              <a:rPr lang="it-IT" sz="2000" dirty="0"/>
              <a:t>essere allegato al MODULO DI DEPOSITO:</a:t>
            </a:r>
          </a:p>
          <a:p>
            <a:pPr algn="just"/>
            <a:r>
              <a:rPr lang="it-IT" sz="2000" dirty="0"/>
              <a:t> </a:t>
            </a:r>
            <a:r>
              <a:rPr lang="it-IT" sz="2000" dirty="0" smtClean="0"/>
              <a:t>Una volta eseguita </a:t>
            </a:r>
            <a:r>
              <a:rPr lang="it-IT" sz="2000" dirty="0"/>
              <a:t>la scansione della procura alle liti o dell'atto notificato, si </a:t>
            </a:r>
            <a:r>
              <a:rPr lang="it-IT" sz="2000" dirty="0" smtClean="0"/>
              <a:t>otterrà un </a:t>
            </a:r>
            <a:r>
              <a:rPr lang="it-IT" sz="2000" i="1" dirty="0"/>
              <a:t>file</a:t>
            </a:r>
            <a:r>
              <a:rPr lang="it-IT" sz="2000" dirty="0"/>
              <a:t> PDF il quale </a:t>
            </a:r>
            <a:r>
              <a:rPr lang="it-IT" sz="2000" dirty="0" smtClean="0"/>
              <a:t>verrà allegato </a:t>
            </a:r>
            <a:r>
              <a:rPr lang="it-IT" sz="2000" dirty="0"/>
              <a:t>(senza </a:t>
            </a:r>
            <a:r>
              <a:rPr lang="it-IT" sz="2000" dirty="0" smtClean="0"/>
              <a:t>necessità che </a:t>
            </a:r>
            <a:r>
              <a:rPr lang="it-IT" sz="2000" dirty="0"/>
              <a:t>lo stesso sia firmato digitalmente) al MODULO DI DEPOSITO.</a:t>
            </a:r>
          </a:p>
          <a:p>
            <a:pPr algn="just"/>
            <a:r>
              <a:rPr lang="it-IT" sz="2000" dirty="0" smtClean="0"/>
              <a:t>Dovrà quindi </a:t>
            </a:r>
            <a:r>
              <a:rPr lang="it-IT" sz="2000" dirty="0"/>
              <a:t>essere predisposta, su documento informatico separato, l'attestazione di </a:t>
            </a:r>
            <a:r>
              <a:rPr lang="it-IT" sz="2000" dirty="0" smtClean="0"/>
              <a:t>conformità per </a:t>
            </a:r>
            <a:r>
              <a:rPr lang="it-IT" sz="2000" dirty="0"/>
              <a:t>la quale si </a:t>
            </a:r>
            <a:r>
              <a:rPr lang="it-IT" sz="2000" dirty="0" smtClean="0"/>
              <a:t>potrà così </a:t>
            </a:r>
            <a:r>
              <a:rPr lang="it-IT" sz="2000" dirty="0"/>
              <a:t>procedere:</a:t>
            </a:r>
          </a:p>
          <a:p>
            <a:pPr algn="just"/>
            <a:r>
              <a:rPr lang="it-IT" sz="2000" dirty="0"/>
              <a:t>si prepara l'attestazione con il </a:t>
            </a:r>
            <a:r>
              <a:rPr lang="it-IT" sz="2000" i="1" dirty="0"/>
              <a:t>software</a:t>
            </a:r>
            <a:r>
              <a:rPr lang="it-IT" sz="2000" dirty="0"/>
              <a:t> utilizzato per redigere gli atti (</a:t>
            </a:r>
            <a:r>
              <a:rPr lang="it-IT" sz="2000" i="1" dirty="0" smtClean="0"/>
              <a:t>word </a:t>
            </a:r>
            <a:r>
              <a:rPr lang="it-IT" sz="2000" dirty="0" smtClean="0"/>
              <a:t>ecc</a:t>
            </a:r>
            <a:r>
              <a:rPr lang="it-IT" sz="2000" dirty="0"/>
              <a:t>.) la quale </a:t>
            </a:r>
            <a:r>
              <a:rPr lang="it-IT" sz="2000" dirty="0" smtClean="0"/>
              <a:t>dovrà </a:t>
            </a:r>
            <a:r>
              <a:rPr lang="it-IT" sz="2000" dirty="0"/>
              <a:t>contenere, oltre ad una sintetica formula con la quale il difensore attesta la </a:t>
            </a:r>
            <a:r>
              <a:rPr lang="it-IT" sz="2000" dirty="0" smtClean="0"/>
              <a:t>conformità </a:t>
            </a:r>
            <a:r>
              <a:rPr lang="it-IT" sz="2000" dirty="0"/>
              <a:t>della copia informatica all'originale analogico in suo possesso, anche l'impronta (</a:t>
            </a:r>
            <a:r>
              <a:rPr lang="it-IT" sz="2000" i="1" dirty="0" err="1"/>
              <a:t>hash</a:t>
            </a:r>
            <a:r>
              <a:rPr lang="it-IT" sz="2000" dirty="0"/>
              <a:t>) e il riferimento temporale della copia informatica.</a:t>
            </a:r>
          </a:p>
          <a:p>
            <a:pPr algn="just"/>
            <a:r>
              <a:rPr lang="it-IT" sz="2000" dirty="0"/>
              <a:t>Una volta completata l'attestazione di </a:t>
            </a:r>
            <a:r>
              <a:rPr lang="it-IT" sz="2000" dirty="0" smtClean="0"/>
              <a:t>conformità </a:t>
            </a:r>
            <a:r>
              <a:rPr lang="it-IT" sz="2000" dirty="0"/>
              <a:t>la stessa </a:t>
            </a:r>
            <a:r>
              <a:rPr lang="it-IT" sz="2000" dirty="0" smtClean="0"/>
              <a:t>dovrà </a:t>
            </a:r>
            <a:r>
              <a:rPr lang="it-IT" sz="2000" dirty="0"/>
              <a:t>essere trasformata in PDF senza scansione e poi firmata digitalmente utilizzando la "firma </a:t>
            </a:r>
            <a:r>
              <a:rPr lang="it-IT" sz="2000" i="1" dirty="0" err="1"/>
              <a:t>Pades</a:t>
            </a:r>
            <a:r>
              <a:rPr lang="it-IT" sz="2000" dirty="0" smtClean="0"/>
              <a:t>".</a:t>
            </a:r>
            <a:endParaRPr lang="it-IT" sz="2000" dirty="0"/>
          </a:p>
        </p:txBody>
      </p:sp>
    </p:spTree>
    <p:extLst>
      <p:ext uri="{BB962C8B-B14F-4D97-AF65-F5344CB8AC3E}">
        <p14:creationId xmlns:p14="http://schemas.microsoft.com/office/powerpoint/2010/main" val="1882307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85800"/>
            <a:ext cx="10515600" cy="1325563"/>
          </a:xfrm>
        </p:spPr>
        <p:txBody>
          <a:bodyPr>
            <a:normAutofit/>
          </a:bodyPr>
          <a:lstStyle/>
          <a:p>
            <a:pPr algn="ctr"/>
            <a:r>
              <a:rPr lang="it-IT" sz="4400" dirty="0" smtClean="0"/>
              <a:t>Facsimile di ASSEVERAZIONE DELLA PROCURA (rilasciata su supporto cartaceo)</a:t>
            </a:r>
            <a:endParaRPr lang="it-IT" sz="4400" dirty="0"/>
          </a:p>
        </p:txBody>
      </p:sp>
      <p:sp>
        <p:nvSpPr>
          <p:cNvPr id="3" name="Segnaposto contenuto 2"/>
          <p:cNvSpPr>
            <a:spLocks noGrp="1"/>
          </p:cNvSpPr>
          <p:nvPr>
            <p:ph idx="1"/>
          </p:nvPr>
        </p:nvSpPr>
        <p:spPr>
          <a:xfrm>
            <a:off x="675126" y="2389625"/>
            <a:ext cx="10841749" cy="3416320"/>
          </a:xfrm>
        </p:spPr>
        <p:txBody>
          <a:bodyPr wrap="square">
            <a:spAutoFit/>
          </a:bodyPr>
          <a:lstStyle/>
          <a:p>
            <a:pPr marL="0" indent="0" algn="just">
              <a:buNone/>
            </a:pPr>
            <a:r>
              <a:rPr lang="it-IT" sz="4000" dirty="0" smtClean="0"/>
              <a:t>Il sottoscritto avv. </a:t>
            </a:r>
            <a:r>
              <a:rPr lang="it-IT" sz="4000" dirty="0"/>
              <a:t>XXXXX </a:t>
            </a:r>
            <a:r>
              <a:rPr lang="it-IT" sz="4000" dirty="0" err="1"/>
              <a:t>XXXXX</a:t>
            </a:r>
            <a:r>
              <a:rPr lang="it-IT" sz="4000" dirty="0"/>
              <a:t> attesta</a:t>
            </a:r>
            <a:r>
              <a:rPr lang="it-IT" sz="4000" dirty="0" smtClean="0"/>
              <a:t>, ai sensi dell’art. 22 CAD (Codice dell’Amministrazione Digitale), che la sopra riportata procura </a:t>
            </a:r>
            <a:r>
              <a:rPr lang="it-IT" sz="4000" dirty="0" smtClean="0">
                <a:solidFill>
                  <a:srgbClr val="FFC000"/>
                </a:solidFill>
              </a:rPr>
              <a:t>è conforme all’originale analogico con sottoscrizione autografa del sig.</a:t>
            </a:r>
            <a:r>
              <a:rPr lang="it-IT" sz="4000" dirty="0" smtClean="0"/>
              <a:t> XXXXX </a:t>
            </a:r>
            <a:r>
              <a:rPr lang="it-IT" sz="4000" dirty="0" err="1" smtClean="0"/>
              <a:t>XXXXX</a:t>
            </a:r>
            <a:r>
              <a:rPr lang="it-IT" sz="4000" dirty="0" smtClean="0"/>
              <a:t> conservato presso il proprio fascicolo di studio</a:t>
            </a:r>
            <a:endParaRPr lang="it-IT" sz="4000" dirty="0"/>
          </a:p>
        </p:txBody>
      </p:sp>
    </p:spTree>
    <p:extLst>
      <p:ext uri="{BB962C8B-B14F-4D97-AF65-F5344CB8AC3E}">
        <p14:creationId xmlns:p14="http://schemas.microsoft.com/office/powerpoint/2010/main" val="2815904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3400" y="1600200"/>
            <a:ext cx="11125200" cy="4060599"/>
          </a:xfrm>
        </p:spPr>
        <p:txBody>
          <a:bodyPr>
            <a:spAutoFit/>
          </a:bodyPr>
          <a:lstStyle/>
          <a:p>
            <a:pPr algn="just"/>
            <a:endParaRPr lang="it-IT" b="1" dirty="0" smtClean="0"/>
          </a:p>
          <a:p>
            <a:pPr algn="just"/>
            <a:r>
              <a:rPr lang="it-IT" sz="4000" dirty="0" smtClean="0"/>
              <a:t>È possibile utilizzare sia la notifica via PEC che quella tradizionale</a:t>
            </a:r>
          </a:p>
          <a:p>
            <a:pPr algn="just"/>
            <a:r>
              <a:rPr lang="it-IT" sz="4000" dirty="0" smtClean="0"/>
              <a:t>ECCEZIONE: </a:t>
            </a:r>
            <a:r>
              <a:rPr lang="it-IT" sz="4000" dirty="0"/>
              <a:t>per gli atti successivi al ricorso introduttivo da </a:t>
            </a:r>
            <a:r>
              <a:rPr lang="it-IT" sz="4000" dirty="0" smtClean="0"/>
              <a:t>notificarsi alle amministrazioni non costituite in giudizio (art. 14, comma 2,  Regolamento)</a:t>
            </a:r>
          </a:p>
        </p:txBody>
      </p:sp>
      <p:sp>
        <p:nvSpPr>
          <p:cNvPr id="7" name="Titolo 1"/>
          <p:cNvSpPr>
            <a:spLocks noGrp="1"/>
          </p:cNvSpPr>
          <p:nvPr>
            <p:ph type="title"/>
          </p:nvPr>
        </p:nvSpPr>
        <p:spPr>
          <a:xfrm>
            <a:off x="838200" y="737440"/>
            <a:ext cx="10515600" cy="1325563"/>
          </a:xfrm>
        </p:spPr>
        <p:txBody>
          <a:bodyPr>
            <a:normAutofit fontScale="90000"/>
          </a:bodyPr>
          <a:lstStyle/>
          <a:p>
            <a:pPr marL="685800" lvl="0" indent="-685800">
              <a:spcBef>
                <a:spcPts val="1000"/>
              </a:spcBef>
              <a:buFont typeface="Wingdings" panose="05000000000000000000" pitchFamily="2" charset="2"/>
              <a:buChar char="ü"/>
            </a:pPr>
            <a:r>
              <a:rPr lang="it-IT" b="1" dirty="0" smtClean="0"/>
              <a:t>Notificazione degli atti processuali</a:t>
            </a:r>
            <a: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141036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32806"/>
            <a:ext cx="11734800" cy="4862870"/>
          </a:xfrm>
        </p:spPr>
        <p:txBody>
          <a:bodyPr wrap="square">
            <a:spAutoFit/>
          </a:bodyPr>
          <a:lstStyle/>
          <a:p>
            <a:pPr>
              <a:lnSpc>
                <a:spcPct val="100000"/>
              </a:lnSpc>
              <a:spcBef>
                <a:spcPts val="1200"/>
              </a:spcBef>
            </a:pPr>
            <a:r>
              <a:rPr lang="it-IT" sz="3000" dirty="0" smtClean="0"/>
              <a:t>Redazione atto in </a:t>
            </a:r>
            <a:r>
              <a:rPr lang="it-IT" sz="3000" i="1" dirty="0" smtClean="0"/>
              <a:t>pdf </a:t>
            </a:r>
            <a:r>
              <a:rPr lang="it-IT" sz="3000" dirty="0" smtClean="0"/>
              <a:t>nativo firmato digitalmente</a:t>
            </a:r>
            <a:br>
              <a:rPr lang="it-IT" sz="3000" dirty="0" smtClean="0"/>
            </a:br>
            <a:r>
              <a:rPr lang="it-IT" sz="3000" dirty="0" smtClean="0"/>
              <a:t> (da allegare poi al modulo)</a:t>
            </a:r>
          </a:p>
          <a:p>
            <a:pPr>
              <a:lnSpc>
                <a:spcPct val="100000"/>
              </a:lnSpc>
              <a:spcBef>
                <a:spcPts val="1200"/>
              </a:spcBef>
            </a:pPr>
            <a:r>
              <a:rPr lang="it-IT" sz="3000" dirty="0" smtClean="0"/>
              <a:t>Stampa e asseverazione di conformità della copia </a:t>
            </a:r>
            <a:br>
              <a:rPr lang="it-IT" sz="3000" dirty="0" smtClean="0"/>
            </a:br>
            <a:r>
              <a:rPr lang="it-IT" sz="3000" dirty="0" smtClean="0"/>
              <a:t>cartacea all'originale informatico</a:t>
            </a:r>
          </a:p>
          <a:p>
            <a:pPr>
              <a:lnSpc>
                <a:spcPct val="100000"/>
              </a:lnSpc>
              <a:spcBef>
                <a:spcPts val="1200"/>
              </a:spcBef>
            </a:pPr>
            <a:r>
              <a:rPr lang="it-IT" sz="3000" dirty="0" smtClean="0"/>
              <a:t>Notifica (allegare procura) </a:t>
            </a:r>
            <a:r>
              <a:rPr lang="it-IT" sz="3000" dirty="0" smtClean="0">
                <a:solidFill>
                  <a:schemeClr val="tx1"/>
                </a:solidFill>
              </a:rPr>
              <a:t>e sottoscrizione della relata</a:t>
            </a:r>
          </a:p>
          <a:p>
            <a:pPr>
              <a:lnSpc>
                <a:spcPct val="100000"/>
              </a:lnSpc>
              <a:spcBef>
                <a:spcPts val="1200"/>
              </a:spcBef>
            </a:pPr>
            <a:r>
              <a:rPr lang="it-IT" sz="3000" dirty="0" smtClean="0"/>
              <a:t>Copia per immagine della documentazione di notifica (eventualmente tutto il ricorso completo di relate) da allegare al modulo</a:t>
            </a:r>
          </a:p>
          <a:p>
            <a:pPr>
              <a:lnSpc>
                <a:spcPct val="100000"/>
              </a:lnSpc>
              <a:spcBef>
                <a:spcPts val="1200"/>
              </a:spcBef>
            </a:pPr>
            <a:r>
              <a:rPr lang="it-IT" sz="3000" dirty="0" smtClean="0"/>
              <a:t>Asseverazione (della copia informatica per immagine </a:t>
            </a:r>
            <a:br>
              <a:rPr lang="it-IT" sz="3000" dirty="0" smtClean="0"/>
            </a:br>
            <a:r>
              <a:rPr lang="it-IT" sz="3000" dirty="0" smtClean="0"/>
              <a:t>all'originale analogico)</a:t>
            </a:r>
            <a:endParaRPr lang="it-IT" sz="3000" dirty="0"/>
          </a:p>
        </p:txBody>
      </p:sp>
      <p:sp>
        <p:nvSpPr>
          <p:cNvPr id="11" name="Titolo 1"/>
          <p:cNvSpPr>
            <a:spLocks noGrp="1"/>
          </p:cNvSpPr>
          <p:nvPr>
            <p:ph type="title"/>
          </p:nvPr>
        </p:nvSpPr>
        <p:spPr>
          <a:xfrm>
            <a:off x="800100" y="205352"/>
            <a:ext cx="10515600" cy="1325563"/>
          </a:xfrm>
        </p:spPr>
        <p:txBody>
          <a:bodyPr>
            <a:noAutofit/>
          </a:bodyPr>
          <a:lstStyle/>
          <a:p>
            <a:pPr lvl="0">
              <a:spcBef>
                <a:spcPts val="1000"/>
              </a:spcBef>
            </a:pPr>
            <a:r>
              <a:rPr lang="it-IT" sz="4800" b="1" dirty="0" smtClean="0"/>
              <a:t>Notifiche a mezzo posta o ufficiale giudiziario</a:t>
            </a:r>
            <a:endParaRPr lang="it-IT" sz="4800" b="1" dirty="0"/>
          </a:p>
        </p:txBody>
      </p:sp>
      <p:sp>
        <p:nvSpPr>
          <p:cNvPr id="12" name="Freccia circolare a sinistra 11"/>
          <p:cNvSpPr/>
          <p:nvPr/>
        </p:nvSpPr>
        <p:spPr>
          <a:xfrm rot="19926162">
            <a:off x="8835550" y="1861763"/>
            <a:ext cx="452579" cy="780692"/>
          </a:xfrm>
          <a:prstGeom prst="curvedLeftArrow">
            <a:avLst>
              <a:gd name="adj1" fmla="val 25000"/>
              <a:gd name="adj2" fmla="val 50000"/>
              <a:gd name="adj3" fmla="val 47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Freccia circolare a sinistra 12"/>
          <p:cNvSpPr/>
          <p:nvPr/>
        </p:nvSpPr>
        <p:spPr>
          <a:xfrm rot="19926162">
            <a:off x="6216250" y="3219372"/>
            <a:ext cx="426186" cy="683011"/>
          </a:xfrm>
          <a:prstGeom prst="curvedLeftArrow">
            <a:avLst>
              <a:gd name="adj1" fmla="val 25000"/>
              <a:gd name="adj2" fmla="val 50000"/>
              <a:gd name="adj3" fmla="val 47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Freccia circolare a sinistra 1"/>
          <p:cNvSpPr/>
          <p:nvPr/>
        </p:nvSpPr>
        <p:spPr>
          <a:xfrm>
            <a:off x="9817768" y="5257800"/>
            <a:ext cx="609600" cy="76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Freccia circolare a sinistra 7"/>
          <p:cNvSpPr/>
          <p:nvPr/>
        </p:nvSpPr>
        <p:spPr>
          <a:xfrm rot="19926162">
            <a:off x="9600811" y="3724587"/>
            <a:ext cx="452579" cy="780692"/>
          </a:xfrm>
          <a:prstGeom prst="curvedLeftArrow">
            <a:avLst>
              <a:gd name="adj1" fmla="val 25000"/>
              <a:gd name="adj2" fmla="val 50000"/>
              <a:gd name="adj3" fmla="val 47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52885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400" y="381000"/>
            <a:ext cx="11125200" cy="1588127"/>
          </a:xfrm>
        </p:spPr>
        <p:txBody>
          <a:bodyPr wrap="square">
            <a:spAutoFit/>
          </a:bodyPr>
          <a:lstStyle/>
          <a:p>
            <a:pPr algn="ctr"/>
            <a:r>
              <a:rPr lang="it-IT" dirty="0"/>
              <a:t>Facsimile di RELAZIONE </a:t>
            </a:r>
            <a:r>
              <a:rPr lang="it-IT" dirty="0" smtClean="0"/>
              <a:t>DI NOTIFICAZIONE (a mezzo posta)</a:t>
            </a:r>
            <a:endParaRPr lang="it-IT" dirty="0"/>
          </a:p>
        </p:txBody>
      </p:sp>
      <p:sp>
        <p:nvSpPr>
          <p:cNvPr id="3" name="Segnaposto contenuto 2"/>
          <p:cNvSpPr>
            <a:spLocks noGrp="1"/>
          </p:cNvSpPr>
          <p:nvPr>
            <p:ph idx="1"/>
          </p:nvPr>
        </p:nvSpPr>
        <p:spPr>
          <a:xfrm>
            <a:off x="908650" y="2218765"/>
            <a:ext cx="10374700" cy="4495800"/>
          </a:xfrm>
        </p:spPr>
        <p:txBody>
          <a:bodyPr>
            <a:normAutofit fontScale="92500" lnSpcReduction="10000"/>
          </a:bodyPr>
          <a:lstStyle/>
          <a:p>
            <a:pPr marL="0" indent="0" algn="just">
              <a:buNone/>
            </a:pPr>
            <a:r>
              <a:rPr lang="it-IT" sz="4000" dirty="0"/>
              <a:t>Io sottoscritto, avv. </a:t>
            </a:r>
            <a:r>
              <a:rPr lang="it-IT" sz="4000" dirty="0" smtClean="0"/>
              <a:t>XXXX, </a:t>
            </a:r>
            <a:r>
              <a:rPr lang="it-IT" sz="4000" dirty="0"/>
              <a:t>come sopra qualificato, autorizzato con deliberazione </a:t>
            </a:r>
            <a:r>
              <a:rPr lang="it-IT" sz="4000" dirty="0" smtClean="0"/>
              <a:t>XXXX del </a:t>
            </a:r>
            <a:r>
              <a:rPr lang="it-IT" sz="4000" dirty="0"/>
              <a:t>Consiglio dell’Ordine degli Avvocati di </a:t>
            </a:r>
            <a:r>
              <a:rPr lang="it-IT" sz="4000" dirty="0" smtClean="0"/>
              <a:t>XXXX all’esercizio </a:t>
            </a:r>
            <a:r>
              <a:rPr lang="it-IT" sz="4000" dirty="0"/>
              <a:t>della facoltà di notificazione degli atti civili, amministrativi e stragiudiziali, ai sensi della L. 21/01/1994 n. 53, ho notificato il </a:t>
            </a:r>
            <a:r>
              <a:rPr lang="it-IT" sz="4000" dirty="0" err="1"/>
              <a:t>suesteso</a:t>
            </a:r>
            <a:r>
              <a:rPr lang="it-IT" sz="4000" dirty="0"/>
              <a:t> ricorso al TAR Veneto, </a:t>
            </a:r>
            <a:r>
              <a:rPr lang="it-IT" sz="4000" i="1" dirty="0">
                <a:solidFill>
                  <a:srgbClr val="FFC000"/>
                </a:solidFill>
              </a:rPr>
              <a:t>in copia analogica </a:t>
            </a:r>
            <a:r>
              <a:rPr lang="it-IT" sz="4000" i="1" dirty="0" smtClean="0">
                <a:solidFill>
                  <a:srgbClr val="FFC000"/>
                </a:solidFill>
              </a:rPr>
              <a:t>dell'atto </a:t>
            </a:r>
            <a:r>
              <a:rPr lang="it-IT" sz="4000" i="1" dirty="0">
                <a:solidFill>
                  <a:srgbClr val="FFC000"/>
                </a:solidFill>
              </a:rPr>
              <a:t>in originale informatico, che dichiaro conforme all’originale in mio possesso</a:t>
            </a:r>
            <a:r>
              <a:rPr lang="it-IT" sz="4000" dirty="0" smtClean="0"/>
              <a:t>, a </a:t>
            </a:r>
            <a:r>
              <a:rPr lang="it-IT" sz="4000" dirty="0"/>
              <a:t>mezzo dell’Ufficio postale di </a:t>
            </a:r>
            <a:r>
              <a:rPr lang="it-IT" sz="4000" dirty="0" smtClean="0"/>
              <a:t>XXXX a:</a:t>
            </a:r>
            <a:endParaRPr lang="it-IT" sz="4000" dirty="0"/>
          </a:p>
        </p:txBody>
      </p:sp>
    </p:spTree>
    <p:extLst>
      <p:ext uri="{BB962C8B-B14F-4D97-AF65-F5344CB8AC3E}">
        <p14:creationId xmlns:p14="http://schemas.microsoft.com/office/powerpoint/2010/main" val="643916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2087563"/>
            <a:ext cx="11582400" cy="4770437"/>
          </a:xfrm>
        </p:spPr>
        <p:txBody>
          <a:bodyPr>
            <a:normAutofit/>
          </a:bodyPr>
          <a:lstStyle/>
          <a:p>
            <a:pPr algn="just"/>
            <a:r>
              <a:rPr lang="it-IT" dirty="0"/>
              <a:t>Se la notifica è stata </a:t>
            </a:r>
            <a:r>
              <a:rPr lang="it-IT" dirty="0" smtClean="0"/>
              <a:t>eseguita in formato </a:t>
            </a:r>
            <a:r>
              <a:rPr lang="it-IT" dirty="0"/>
              <a:t>cartaceo</a:t>
            </a:r>
            <a:r>
              <a:rPr lang="it-IT" dirty="0" smtClean="0"/>
              <a:t>: (</a:t>
            </a:r>
            <a:r>
              <a:rPr lang="it-IT" dirty="0"/>
              <a:t>con la copia analogica del documento originale informatico notificato via posta o Ufficiale giudiziario): nella parte “notifica” del modulo va allegata la scansione (la copia informatica) di tutto </a:t>
            </a:r>
            <a:r>
              <a:rPr lang="it-IT" dirty="0" err="1"/>
              <a:t>cio</a:t>
            </a:r>
            <a:r>
              <a:rPr lang="it-IT" dirty="0"/>
              <a:t>̀ che è stato notificato, compreso il ricorso, con asseverazione di </a:t>
            </a:r>
            <a:r>
              <a:rPr lang="it-IT" dirty="0" smtClean="0"/>
              <a:t>conformità̀  </a:t>
            </a:r>
          </a:p>
          <a:p>
            <a:pPr algn="just"/>
            <a:r>
              <a:rPr lang="it-IT" dirty="0" smtClean="0"/>
              <a:t>N.B il modulo consente modalità operative diverse </a:t>
            </a:r>
            <a:r>
              <a:rPr lang="it-IT" dirty="0" smtClean="0">
                <a:solidFill>
                  <a:schemeClr val="tx1"/>
                </a:solidFill>
              </a:rPr>
              <a:t>/ le FAQ sembrano consentire anche il deposito della sola relata di notifica (con prova dell’avvenuta consegna).</a:t>
            </a:r>
            <a:endParaRPr lang="it-IT" dirty="0">
              <a:solidFill>
                <a:schemeClr val="tx1"/>
              </a:solidFill>
            </a:endParaRPr>
          </a:p>
          <a:p>
            <a:pPr algn="just"/>
            <a:r>
              <a:rPr lang="it-IT" dirty="0"/>
              <a:t>NB ai fini della prova della notifica di una copia cartacea bisogna allegare la scansione del ricorso notificato, ma l’originale </a:t>
            </a:r>
            <a:r>
              <a:rPr lang="it-IT" dirty="0" err="1"/>
              <a:t>sara</a:t>
            </a:r>
            <a:r>
              <a:rPr lang="it-IT" dirty="0"/>
              <a:t>̀ sempre e solo l’atto in formato digitale sottoscritto digitalmente in </a:t>
            </a:r>
            <a:r>
              <a:rPr lang="it-IT" i="1" dirty="0" err="1"/>
              <a:t>PAdES</a:t>
            </a:r>
            <a:r>
              <a:rPr lang="it-IT" dirty="0"/>
              <a:t> </a:t>
            </a:r>
          </a:p>
          <a:p>
            <a:endParaRPr lang="it-IT" dirty="0"/>
          </a:p>
        </p:txBody>
      </p:sp>
      <p:sp>
        <p:nvSpPr>
          <p:cNvPr id="6" name="Titolo 1"/>
          <p:cNvSpPr>
            <a:spLocks noGrp="1"/>
          </p:cNvSpPr>
          <p:nvPr>
            <p:ph type="title"/>
          </p:nvPr>
        </p:nvSpPr>
        <p:spPr>
          <a:xfrm>
            <a:off x="571500" y="762000"/>
            <a:ext cx="11049000" cy="1325563"/>
          </a:xfrm>
        </p:spPr>
        <p:txBody>
          <a:bodyPr>
            <a:normAutofit fontScale="90000"/>
          </a:bodyPr>
          <a:lstStyle/>
          <a:p>
            <a:pPr lvl="0">
              <a:lnSpc>
                <a:spcPct val="80000"/>
              </a:lnSpc>
              <a:spcBef>
                <a:spcPts val="1000"/>
              </a:spcBef>
            </a:pPr>
            <a:r>
              <a:rPr lang="it-IT" b="1" dirty="0" smtClean="0"/>
              <a:t>La notificazione via posta/UG: </a:t>
            </a:r>
            <a:r>
              <a:rPr lang="it-IT" b="1" dirty="0"/>
              <a:t>deposito della prova dell'avvenuta </a:t>
            </a:r>
            <a:r>
              <a:rPr lang="it-IT" b="1" dirty="0" smtClean="0"/>
              <a:t>notifica</a:t>
            </a:r>
            <a:br>
              <a:rPr lang="it-IT" b="1" dirty="0" smtClean="0"/>
            </a:br>
            <a:r>
              <a:rPr lang="it-IT" sz="29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a:t>
            </a:r>
            <a:r>
              <a:rPr lang="it-IT" sz="29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t>
            </a:r>
            <a:r>
              <a:rPr lang="it-IT" sz="29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14 DEL REGOLAMENTO</a:t>
            </a:r>
            <a: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212716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9100" y="2133600"/>
            <a:ext cx="10233800" cy="3229602"/>
          </a:xfrm>
        </p:spPr>
        <p:txBody>
          <a:bodyPr>
            <a:spAutoFit/>
          </a:bodyPr>
          <a:lstStyle/>
          <a:p>
            <a:pPr marL="0" indent="0" algn="ctr">
              <a:buNone/>
            </a:pPr>
            <a:r>
              <a:rPr lang="it-IT" sz="4200" dirty="0" smtClean="0"/>
              <a:t>Art.14 DPCM 40/2016, comma 1</a:t>
            </a:r>
          </a:p>
          <a:p>
            <a:pPr marL="0" indent="0" algn="ctr">
              <a:buNone/>
            </a:pPr>
            <a:r>
              <a:rPr lang="it-IT" sz="4200" dirty="0" smtClean="0">
                <a:latin typeface="Times New Roman"/>
              </a:rPr>
              <a:t>“</a:t>
            </a:r>
            <a:r>
              <a:rPr lang="it-IT" sz="4200" i="1" dirty="0"/>
              <a:t>I difensori possono eseguire la notificazione  a mezzo PEC a norma dell</a:t>
            </a:r>
            <a:r>
              <a:rPr lang="it-IT" sz="4200" i="1" dirty="0">
                <a:latin typeface="Times New Roman"/>
              </a:rPr>
              <a:t>’</a:t>
            </a:r>
            <a:r>
              <a:rPr lang="it-IT" sz="4200" i="1" dirty="0"/>
              <a:t>art.3 bis della L.21/01/1994, n.53</a:t>
            </a:r>
            <a:r>
              <a:rPr lang="it-IT" sz="4200" dirty="0">
                <a:latin typeface="Times New Roman"/>
              </a:rPr>
              <a:t>”</a:t>
            </a:r>
            <a:endParaRPr lang="it-IT" sz="4200" dirty="0"/>
          </a:p>
          <a:p>
            <a:endParaRPr lang="it-IT" sz="4000" dirty="0"/>
          </a:p>
        </p:txBody>
      </p:sp>
      <p:sp>
        <p:nvSpPr>
          <p:cNvPr id="4" name="Titolo 1"/>
          <p:cNvSpPr txBox="1">
            <a:spLocks/>
          </p:cNvSpPr>
          <p:nvPr/>
        </p:nvSpPr>
        <p:spPr>
          <a:xfrm>
            <a:off x="782053" y="42678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4900" b="1" dirty="0" smtClean="0"/>
              <a:t>Notifiche a mezzo PEC</a:t>
            </a:r>
            <a:endParaRPr lang="it-IT" sz="4900" b="1" dirty="0"/>
          </a:p>
        </p:txBody>
      </p:sp>
      <p:sp>
        <p:nvSpPr>
          <p:cNvPr id="2" name="CasellaDiTesto 1"/>
          <p:cNvSpPr txBox="1"/>
          <p:nvPr/>
        </p:nvSpPr>
        <p:spPr>
          <a:xfrm>
            <a:off x="495300" y="5283672"/>
            <a:ext cx="11201400" cy="1421928"/>
          </a:xfrm>
          <a:prstGeom prst="rect">
            <a:avLst/>
          </a:prstGeom>
          <a:noFill/>
        </p:spPr>
        <p:txBody>
          <a:bodyPr wrap="square" rtlCol="0">
            <a:spAutoFit/>
          </a:bodyPr>
          <a:lstStyle/>
          <a:p>
            <a:pPr lvl="0" algn="ctr" defTabSz="914400">
              <a:lnSpc>
                <a:spcPct val="90000"/>
              </a:lnSpc>
              <a:spcBef>
                <a:spcPts val="1000"/>
              </a:spcBef>
            </a:pPr>
            <a:r>
              <a:rPr lang="it-IT" sz="38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t>
            </a:r>
            <a:r>
              <a:rPr lang="it-IT" sz="3800" dirty="0" err="1"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Vd</a:t>
            </a:r>
            <a:r>
              <a:rPr lang="it-IT" sz="3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istruzioni </a:t>
            </a:r>
            <a:r>
              <a:rPr lang="it-IT" sz="3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hlinkClick r:id="rId2"/>
              </a:rPr>
              <a:t>pubblicate </a:t>
            </a:r>
            <a:r>
              <a:rPr lang="it-IT" sz="3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sul Sito </a:t>
            </a:r>
            <a:r>
              <a:rPr lang="it-IT" sz="38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istituzionale </a:t>
            </a:r>
            <a:br>
              <a:rPr lang="it-IT" sz="38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br>
            <a:r>
              <a:rPr lang="it-IT" sz="38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della giustizia amministrativa)</a:t>
            </a:r>
            <a:endParaRPr lang="it-IT" sz="3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endParaRPr lang="it-IT" dirty="0"/>
          </a:p>
        </p:txBody>
      </p:sp>
    </p:spTree>
    <p:extLst>
      <p:ext uri="{BB962C8B-B14F-4D97-AF65-F5344CB8AC3E}">
        <p14:creationId xmlns:p14="http://schemas.microsoft.com/office/powerpoint/2010/main" val="1948979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marL="685800" indent="-685800">
              <a:buFont typeface="Wingdings" panose="05000000000000000000" pitchFamily="2" charset="2"/>
              <a:buChar char="q"/>
            </a:pPr>
            <a:r>
              <a:rPr lang="it-IT" dirty="0" smtClean="0"/>
              <a:t>Il quadro normativo di riferimento</a:t>
            </a:r>
            <a:endParaRPr lang="it-IT" dirty="0"/>
          </a:p>
        </p:txBody>
      </p:sp>
      <p:sp>
        <p:nvSpPr>
          <p:cNvPr id="3" name="Segnaposto contenuto 2"/>
          <p:cNvSpPr>
            <a:spLocks noGrp="1"/>
          </p:cNvSpPr>
          <p:nvPr>
            <p:ph idx="1"/>
          </p:nvPr>
        </p:nvSpPr>
        <p:spPr>
          <a:xfrm>
            <a:off x="609600" y="1752600"/>
            <a:ext cx="5213565" cy="4119563"/>
          </a:xfrm>
        </p:spPr>
        <p:txBody>
          <a:bodyPr vert="horz">
            <a:noAutofit/>
          </a:bodyPr>
          <a:lstStyle/>
          <a:p>
            <a:pPr marL="0" indent="0" algn="ctr">
              <a:spcBef>
                <a:spcPts val="1200"/>
              </a:spcBef>
              <a:buNone/>
            </a:pPr>
            <a:r>
              <a:rPr lang="it-IT" sz="2700" b="1" dirty="0">
                <a:solidFill>
                  <a:schemeClr val="tx1"/>
                </a:solidFill>
                <a:latin typeface="+mj-lt"/>
              </a:rPr>
              <a:t>D</a:t>
            </a:r>
            <a:r>
              <a:rPr lang="it-IT" sz="2700" b="1" dirty="0" smtClean="0">
                <a:solidFill>
                  <a:schemeClr val="tx1"/>
                </a:solidFill>
                <a:latin typeface="+mj-lt"/>
              </a:rPr>
              <a:t>. </a:t>
            </a:r>
            <a:r>
              <a:rPr lang="it-IT" sz="2700" b="1" dirty="0" err="1" smtClean="0">
                <a:solidFill>
                  <a:schemeClr val="tx1"/>
                </a:solidFill>
                <a:latin typeface="+mj-lt"/>
              </a:rPr>
              <a:t>Lgs</a:t>
            </a:r>
            <a:r>
              <a:rPr lang="it-IT" sz="2700" b="1" dirty="0" smtClean="0">
                <a:solidFill>
                  <a:schemeClr val="tx1"/>
                </a:solidFill>
                <a:latin typeface="+mj-lt"/>
              </a:rPr>
              <a:t> 2/0/2010</a:t>
            </a:r>
            <a:r>
              <a:rPr lang="it-IT" sz="2700" b="1" dirty="0">
                <a:solidFill>
                  <a:schemeClr val="tx1"/>
                </a:solidFill>
                <a:latin typeface="+mj-lt"/>
              </a:rPr>
              <a:t>, </a:t>
            </a:r>
            <a:r>
              <a:rPr lang="it-IT" sz="2700" b="1" dirty="0" smtClean="0">
                <a:solidFill>
                  <a:schemeClr val="tx1"/>
                </a:solidFill>
                <a:latin typeface="+mj-lt"/>
              </a:rPr>
              <a:t>n. 104</a:t>
            </a:r>
            <a:br>
              <a:rPr lang="it-IT" sz="2700" b="1" dirty="0" smtClean="0">
                <a:solidFill>
                  <a:schemeClr val="tx1"/>
                </a:solidFill>
                <a:latin typeface="+mj-lt"/>
              </a:rPr>
            </a:br>
            <a:r>
              <a:rPr lang="it-IT" sz="2700" dirty="0" smtClean="0">
                <a:latin typeface="+mj-lt"/>
              </a:rPr>
              <a:t>Codice </a:t>
            </a:r>
            <a:r>
              <a:rPr lang="it-IT" sz="2700" dirty="0">
                <a:latin typeface="+mj-lt"/>
              </a:rPr>
              <a:t>del </a:t>
            </a:r>
            <a:r>
              <a:rPr lang="it-IT" sz="2700" dirty="0" smtClean="0">
                <a:latin typeface="+mj-lt"/>
              </a:rPr>
              <a:t>processo ammnistrativo</a:t>
            </a:r>
            <a:br>
              <a:rPr lang="it-IT" sz="2700" dirty="0" smtClean="0">
                <a:latin typeface="+mj-lt"/>
              </a:rPr>
            </a:br>
            <a:r>
              <a:rPr lang="it-IT" sz="2700" dirty="0" smtClean="0">
                <a:latin typeface="+mj-lt"/>
              </a:rPr>
              <a:t>(</a:t>
            </a:r>
            <a:r>
              <a:rPr lang="it-IT" sz="2700" dirty="0">
                <a:latin typeface="+mj-lt"/>
              </a:rPr>
              <a:t>art. 136 </a:t>
            </a:r>
            <a:r>
              <a:rPr lang="it-IT" sz="2700" dirty="0" err="1" smtClean="0">
                <a:latin typeface="+mj-lt"/>
              </a:rPr>
              <a:t>c.p.a</a:t>
            </a:r>
            <a:r>
              <a:rPr lang="it-IT" sz="2700" dirty="0" smtClean="0">
                <a:latin typeface="+mj-lt"/>
              </a:rPr>
              <a:t>.)</a:t>
            </a:r>
            <a:endParaRPr lang="it-IT" sz="2700" dirty="0">
              <a:latin typeface="+mj-lt"/>
            </a:endParaRPr>
          </a:p>
          <a:p>
            <a:pPr marL="0" indent="0" algn="ctr">
              <a:spcBef>
                <a:spcPts val="1200"/>
              </a:spcBef>
              <a:buNone/>
            </a:pPr>
            <a:r>
              <a:rPr lang="it-IT" sz="2700" b="1" dirty="0">
                <a:solidFill>
                  <a:schemeClr val="tx1"/>
                </a:solidFill>
                <a:latin typeface="+mj-lt"/>
              </a:rPr>
              <a:t>D.P.C.M. 16/02/2016, </a:t>
            </a:r>
            <a:r>
              <a:rPr lang="it-IT" sz="2700" b="1" dirty="0" smtClean="0">
                <a:solidFill>
                  <a:schemeClr val="tx1"/>
                </a:solidFill>
                <a:latin typeface="+mj-lt"/>
              </a:rPr>
              <a:t>n. 40</a:t>
            </a:r>
            <a:br>
              <a:rPr lang="it-IT" sz="2700" b="1" dirty="0" smtClean="0">
                <a:solidFill>
                  <a:schemeClr val="tx1"/>
                </a:solidFill>
                <a:latin typeface="+mj-lt"/>
              </a:rPr>
            </a:br>
            <a:r>
              <a:rPr lang="it-IT" sz="2700" dirty="0" smtClean="0">
                <a:latin typeface="+mj-lt"/>
              </a:rPr>
              <a:t>Regole </a:t>
            </a:r>
            <a:r>
              <a:rPr lang="it-IT" sz="2700" dirty="0">
                <a:latin typeface="+mj-lt"/>
              </a:rPr>
              <a:t>Tecnico- Operative per l’attuazione del PAT</a:t>
            </a:r>
          </a:p>
          <a:p>
            <a:pPr marL="0" indent="0" algn="ctr">
              <a:spcBef>
                <a:spcPts val="1200"/>
              </a:spcBef>
              <a:buNone/>
            </a:pPr>
            <a:r>
              <a:rPr lang="it-IT" sz="2700" b="1" dirty="0" err="1">
                <a:solidFill>
                  <a:schemeClr val="tx1"/>
                </a:solidFill>
                <a:latin typeface="+mj-lt"/>
              </a:rPr>
              <a:t>D.l.</a:t>
            </a:r>
            <a:r>
              <a:rPr lang="it-IT" sz="2700" b="1" dirty="0">
                <a:solidFill>
                  <a:schemeClr val="tx1"/>
                </a:solidFill>
                <a:latin typeface="+mj-lt"/>
              </a:rPr>
              <a:t> 30.06.2016, n. 117 convertito nella L. 12.08.2016, n. 161</a:t>
            </a:r>
          </a:p>
          <a:p>
            <a:pPr marL="0" indent="0" algn="ctr">
              <a:spcBef>
                <a:spcPts val="1200"/>
              </a:spcBef>
              <a:buNone/>
            </a:pPr>
            <a:r>
              <a:rPr lang="it-IT" sz="2700" b="1" dirty="0" err="1">
                <a:solidFill>
                  <a:schemeClr val="tx1"/>
                </a:solidFill>
                <a:latin typeface="+mj-lt"/>
              </a:rPr>
              <a:t>D.l.</a:t>
            </a:r>
            <a:r>
              <a:rPr lang="it-IT" sz="2700" b="1" dirty="0">
                <a:solidFill>
                  <a:schemeClr val="tx1"/>
                </a:solidFill>
                <a:latin typeface="+mj-lt"/>
              </a:rPr>
              <a:t> 31.08.2016, n. 168, convertito nella L. 25.10.2016, n. 197</a:t>
            </a:r>
          </a:p>
          <a:p>
            <a:endParaRPr lang="it-IT" sz="2600" dirty="0">
              <a:latin typeface="+mj-lt"/>
            </a:endParaRPr>
          </a:p>
        </p:txBody>
      </p:sp>
      <p:sp>
        <p:nvSpPr>
          <p:cNvPr id="4" name="CasellaDiTesto 3"/>
          <p:cNvSpPr txBox="1"/>
          <p:nvPr/>
        </p:nvSpPr>
        <p:spPr>
          <a:xfrm>
            <a:off x="5823165" y="1752600"/>
            <a:ext cx="5943600" cy="4712059"/>
          </a:xfrm>
          <a:prstGeom prst="rect">
            <a:avLst/>
          </a:prstGeom>
          <a:noFill/>
        </p:spPr>
        <p:txBody>
          <a:bodyPr vert="horz" wrap="square" rtlCol="0">
            <a:spAutoFit/>
          </a:bodyPr>
          <a:lstStyle/>
          <a:p>
            <a:pPr algn="ctr"/>
            <a:r>
              <a:rPr lang="it-IT" sz="2700" b="1" dirty="0">
                <a:latin typeface="+mj-lt"/>
              </a:rPr>
              <a:t>D.P.C.M. 22/02/2013</a:t>
            </a:r>
            <a:r>
              <a:rPr lang="it-IT" sz="27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j-lt"/>
              </a:rPr>
              <a:t/>
            </a:r>
            <a:br>
              <a:rPr lang="it-IT" sz="27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j-lt"/>
              </a:rPr>
            </a:br>
            <a:r>
              <a:rPr lang="it-IT" sz="2700" dirty="0" smtClean="0">
                <a:latin typeface="+mj-lt"/>
              </a:rPr>
              <a:t>Regole tecniche sulla </a:t>
            </a:r>
            <a:r>
              <a:rPr lang="it-IT" sz="2700" dirty="0">
                <a:latin typeface="+mj-lt"/>
              </a:rPr>
              <a:t>firma digitale </a:t>
            </a:r>
            <a:endParaRPr lang="it-IT" sz="2700" dirty="0" smtClean="0">
              <a:latin typeface="+mj-lt"/>
            </a:endParaRPr>
          </a:p>
          <a:p>
            <a:pPr algn="ctr">
              <a:lnSpc>
                <a:spcPct val="60000"/>
              </a:lnSpc>
              <a:buFontTx/>
              <a:buNone/>
            </a:pPr>
            <a:endParaRPr lang="it-IT" sz="2700" dirty="0">
              <a:latin typeface="+mj-lt"/>
            </a:endParaRPr>
          </a:p>
          <a:p>
            <a:pPr algn="ctr"/>
            <a:r>
              <a:rPr lang="it-IT" sz="2700" b="1" dirty="0">
                <a:latin typeface="+mj-lt"/>
              </a:rPr>
              <a:t>Legge 21/01/1994, n. 53 e ss.mm.</a:t>
            </a:r>
            <a:br>
              <a:rPr lang="it-IT" sz="2700" b="1" dirty="0">
                <a:latin typeface="+mj-lt"/>
              </a:rPr>
            </a:br>
            <a:r>
              <a:rPr lang="it-IT" sz="2700" dirty="0" smtClean="0">
                <a:latin typeface="+mj-lt"/>
              </a:rPr>
              <a:t>Facoltà </a:t>
            </a:r>
            <a:r>
              <a:rPr lang="it-IT" sz="2700" dirty="0">
                <a:latin typeface="+mj-lt"/>
              </a:rPr>
              <a:t>di notificazione  di atti civili, amministrativi e stragiudiziali per gli avvocati e procuratori </a:t>
            </a:r>
            <a:r>
              <a:rPr lang="it-IT" sz="2700" dirty="0" smtClean="0">
                <a:latin typeface="+mj-lt"/>
              </a:rPr>
              <a:t>legali</a:t>
            </a:r>
            <a:endParaRPr lang="it-IT" sz="2700" dirty="0">
              <a:latin typeface="+mj-lt"/>
            </a:endParaRPr>
          </a:p>
          <a:p>
            <a:pPr algn="ctr">
              <a:spcBef>
                <a:spcPts val="1800"/>
              </a:spcBef>
            </a:pPr>
            <a:r>
              <a:rPr lang="it-IT" sz="2700" b="1" dirty="0">
                <a:latin typeface="+mj-lt"/>
              </a:rPr>
              <a:t>D</a:t>
            </a:r>
            <a:r>
              <a:rPr lang="it-IT" sz="2700" b="1" dirty="0" smtClean="0">
                <a:latin typeface="+mj-lt"/>
              </a:rPr>
              <a:t>. </a:t>
            </a:r>
            <a:r>
              <a:rPr lang="it-IT" sz="2700" b="1" dirty="0" err="1" smtClean="0">
                <a:latin typeface="+mj-lt"/>
              </a:rPr>
              <a:t>Lgs</a:t>
            </a:r>
            <a:r>
              <a:rPr lang="it-IT" sz="2700" b="1" dirty="0">
                <a:latin typeface="+mj-lt"/>
              </a:rPr>
              <a:t>. </a:t>
            </a:r>
            <a:r>
              <a:rPr lang="it-IT" sz="2700" b="1" dirty="0" smtClean="0">
                <a:latin typeface="+mj-lt"/>
              </a:rPr>
              <a:t>7/3/2005</a:t>
            </a:r>
            <a:r>
              <a:rPr lang="it-IT" sz="2700" b="1" dirty="0">
                <a:latin typeface="+mj-lt"/>
              </a:rPr>
              <a:t>, n.82</a:t>
            </a:r>
          </a:p>
          <a:p>
            <a:pPr algn="ctr">
              <a:buFontTx/>
              <a:buNone/>
            </a:pPr>
            <a:r>
              <a:rPr lang="it-IT" sz="2700" dirty="0">
                <a:latin typeface="+mj-lt"/>
              </a:rPr>
              <a:t>C.A.D. </a:t>
            </a:r>
            <a:r>
              <a:rPr lang="it-IT" sz="2700" dirty="0" smtClean="0">
                <a:latin typeface="+mj-lt"/>
              </a:rPr>
              <a:t>Codice </a:t>
            </a:r>
            <a:r>
              <a:rPr lang="it-IT" sz="2700" dirty="0">
                <a:latin typeface="+mj-lt"/>
              </a:rPr>
              <a:t>dell’Amministrazione Digitale </a:t>
            </a:r>
          </a:p>
          <a:p>
            <a:pPr algn="ctr">
              <a:buFontTx/>
              <a:buNone/>
            </a:pPr>
            <a:endParaRPr lang="it-IT" sz="2600" dirty="0"/>
          </a:p>
        </p:txBody>
      </p:sp>
    </p:spTree>
    <p:extLst>
      <p:ext uri="{BB962C8B-B14F-4D97-AF65-F5344CB8AC3E}">
        <p14:creationId xmlns:p14="http://schemas.microsoft.com/office/powerpoint/2010/main" val="3027635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1066800"/>
            <a:ext cx="11582400" cy="5791199"/>
          </a:xfrm>
        </p:spPr>
        <p:txBody>
          <a:bodyPr>
            <a:normAutofit/>
          </a:bodyPr>
          <a:lstStyle/>
          <a:p>
            <a:pPr marL="533400" indent="-533400" algn="just"/>
            <a:r>
              <a:rPr lang="it-IT" dirty="0"/>
              <a:t>Possedere un indirizzo di posta elettronica certificata risultante da pubblici elenchi, effettivamente funzionante e con le caratteristiche previste dall</a:t>
            </a:r>
            <a:r>
              <a:rPr lang="it-IT" dirty="0">
                <a:latin typeface="Times New Roman"/>
              </a:rPr>
              <a:t>’</a:t>
            </a:r>
            <a:r>
              <a:rPr lang="it-IT" dirty="0"/>
              <a:t>art.15 del DPCM 40/2016 ed art.15 </a:t>
            </a:r>
            <a:r>
              <a:rPr lang="it-IT" dirty="0" err="1" smtClean="0"/>
              <a:t>all</a:t>
            </a:r>
            <a:r>
              <a:rPr lang="it-IT" dirty="0" smtClean="0"/>
              <a:t>. A</a:t>
            </a:r>
            <a:r>
              <a:rPr lang="it-IT" dirty="0"/>
              <a:t>)</a:t>
            </a:r>
          </a:p>
          <a:p>
            <a:pPr marL="533400" indent="-533400" algn="just"/>
            <a:r>
              <a:rPr lang="it-IT" dirty="0"/>
              <a:t>Possedere un dispositivo di firma digitale (certificato valido e non scaduto)</a:t>
            </a:r>
          </a:p>
          <a:p>
            <a:pPr marL="533400" indent="-533400" algn="just"/>
            <a:r>
              <a:rPr lang="it-IT" dirty="0"/>
              <a:t>Essere muniti di procura alle liti ex art. 83 </a:t>
            </a:r>
            <a:r>
              <a:rPr lang="it-IT" dirty="0" err="1"/>
              <a:t>c.p.c.</a:t>
            </a:r>
            <a:r>
              <a:rPr lang="it-IT" dirty="0"/>
              <a:t> (previa o contestuale all</a:t>
            </a:r>
            <a:r>
              <a:rPr lang="it-IT" dirty="0">
                <a:latin typeface="Times New Roman"/>
              </a:rPr>
              <a:t>’</a:t>
            </a:r>
            <a:r>
              <a:rPr lang="it-IT" dirty="0"/>
              <a:t>atto da notificare rilasciata dal cliente)</a:t>
            </a:r>
          </a:p>
          <a:p>
            <a:pPr marL="533400" indent="-533400" algn="just"/>
            <a:r>
              <a:rPr lang="it-IT" dirty="0" smtClean="0"/>
              <a:t>Disponibilità </a:t>
            </a:r>
            <a:r>
              <a:rPr lang="it-IT" dirty="0"/>
              <a:t>di un indirizzo </a:t>
            </a:r>
            <a:r>
              <a:rPr lang="it-IT" dirty="0" err="1"/>
              <a:t>pec</a:t>
            </a:r>
            <a:r>
              <a:rPr lang="it-IT" dirty="0"/>
              <a:t> del destinatario tratto dai pubblici elenchi che sono :</a:t>
            </a:r>
          </a:p>
          <a:p>
            <a:pPr marL="533400" indent="-533400" algn="just">
              <a:buFontTx/>
              <a:buAutoNum type="arabicPeriod"/>
            </a:pPr>
            <a:r>
              <a:rPr lang="it-IT" b="1" dirty="0"/>
              <a:t>Registro delle Imprese</a:t>
            </a:r>
            <a:r>
              <a:rPr lang="it-IT" dirty="0"/>
              <a:t> (C.C.I.A.A.)</a:t>
            </a:r>
          </a:p>
          <a:p>
            <a:pPr marL="533400" indent="-533400">
              <a:buFont typeface="Wingdings" charset="0"/>
              <a:buAutoNum type="arabicPeriod"/>
            </a:pPr>
            <a:r>
              <a:rPr lang="it-IT" b="1" dirty="0" err="1"/>
              <a:t>Re.G.Ind.E</a:t>
            </a:r>
            <a:r>
              <a:rPr lang="it-IT" dirty="0"/>
              <a:t>. </a:t>
            </a:r>
            <a:r>
              <a:rPr lang="it-IT" b="1" dirty="0"/>
              <a:t>Registro Generale degli Indirizzi Elettronici</a:t>
            </a:r>
            <a:r>
              <a:rPr lang="it-IT" dirty="0"/>
              <a:t> (</a:t>
            </a:r>
            <a:r>
              <a:rPr lang="it-IT" i="1" dirty="0" err="1"/>
              <a:t>pst.giustizia.it</a:t>
            </a:r>
            <a:r>
              <a:rPr lang="it-IT" dirty="0"/>
              <a:t> )</a:t>
            </a:r>
          </a:p>
          <a:p>
            <a:pPr marL="533400" indent="-533400">
              <a:buFont typeface="Wingdings" charset="0"/>
              <a:buAutoNum type="arabicPeriod"/>
            </a:pPr>
            <a:r>
              <a:rPr lang="it-IT" b="1" dirty="0"/>
              <a:t>INI-PEC</a:t>
            </a:r>
            <a:r>
              <a:rPr lang="it-IT" dirty="0"/>
              <a:t> (</a:t>
            </a:r>
            <a:r>
              <a:rPr lang="it-IT" i="1" dirty="0" err="1"/>
              <a:t>https</a:t>
            </a:r>
            <a:r>
              <a:rPr lang="it-IT" i="1" dirty="0"/>
              <a:t>://</a:t>
            </a:r>
            <a:r>
              <a:rPr lang="it-IT" i="1" dirty="0" err="1"/>
              <a:t>www.inipec.gov.it</a:t>
            </a:r>
            <a:r>
              <a:rPr lang="it-IT" dirty="0"/>
              <a:t>)</a:t>
            </a:r>
          </a:p>
          <a:p>
            <a:pPr marL="533400" indent="-533400">
              <a:buFont typeface="Wingdings" charset="0"/>
              <a:buAutoNum type="arabicPeriod"/>
            </a:pPr>
            <a:r>
              <a:rPr lang="it-IT" b="1" dirty="0"/>
              <a:t>Registro delle P.A</a:t>
            </a:r>
            <a:r>
              <a:rPr lang="it-IT" dirty="0"/>
              <a:t>. (</a:t>
            </a:r>
            <a:r>
              <a:rPr lang="it-IT" i="1" dirty="0"/>
              <a:t>http://</a:t>
            </a:r>
            <a:r>
              <a:rPr lang="it-IT" i="1" dirty="0" err="1" smtClean="0"/>
              <a:t>pst.giustizia.it</a:t>
            </a:r>
            <a:r>
              <a:rPr lang="it-IT" i="1" dirty="0" smtClean="0"/>
              <a:t>)</a:t>
            </a:r>
            <a:endParaRPr lang="it-IT" i="1" dirty="0"/>
          </a:p>
        </p:txBody>
      </p:sp>
      <p:sp>
        <p:nvSpPr>
          <p:cNvPr id="5" name="Titolo 1"/>
          <p:cNvSpPr txBox="1">
            <a:spLocks/>
          </p:cNvSpPr>
          <p:nvPr/>
        </p:nvSpPr>
        <p:spPr>
          <a:xfrm>
            <a:off x="762000" y="-240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4900" b="1" dirty="0" smtClean="0"/>
              <a:t>Notifiche a mezzo PEC: gli strumenti</a:t>
            </a:r>
            <a:endParaRPr lang="it-IT" sz="4900" b="1" dirty="0"/>
          </a:p>
        </p:txBody>
      </p:sp>
    </p:spTree>
    <p:extLst>
      <p:ext uri="{BB962C8B-B14F-4D97-AF65-F5344CB8AC3E}">
        <p14:creationId xmlns:p14="http://schemas.microsoft.com/office/powerpoint/2010/main" val="321030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0816" y="990600"/>
            <a:ext cx="11570368" cy="5867400"/>
          </a:xfrm>
        </p:spPr>
        <p:txBody>
          <a:bodyPr>
            <a:normAutofit fontScale="92500"/>
          </a:bodyPr>
          <a:lstStyle/>
          <a:p>
            <a:pPr algn="just"/>
            <a:r>
              <a:rPr lang="it-IT" dirty="0"/>
              <a:t>Predisporre il documento informatico  da notificare</a:t>
            </a:r>
            <a:r>
              <a:rPr lang="it-IT" dirty="0" smtClean="0"/>
              <a:t>, trasformarlo </a:t>
            </a:r>
            <a:r>
              <a:rPr lang="it-IT" dirty="0"/>
              <a:t>in  </a:t>
            </a:r>
            <a:r>
              <a:rPr lang="it-IT" dirty="0" smtClean="0"/>
              <a:t>pdf </a:t>
            </a:r>
            <a:r>
              <a:rPr lang="it-IT" dirty="0"/>
              <a:t>nativo  e firmarlo digitalmente. </a:t>
            </a:r>
          </a:p>
          <a:p>
            <a:pPr algn="just"/>
            <a:r>
              <a:rPr lang="it-IT" dirty="0"/>
              <a:t>Predisporre la procura, raccogliere la firma del cliente, poi  firmarla digitalmente.</a:t>
            </a:r>
          </a:p>
          <a:p>
            <a:pPr algn="just"/>
            <a:r>
              <a:rPr lang="it-IT" dirty="0"/>
              <a:t>Predisporre la relata di notifica (poi firmata digitalmente).</a:t>
            </a:r>
          </a:p>
          <a:p>
            <a:pPr algn="just"/>
            <a:r>
              <a:rPr lang="it-IT" dirty="0" smtClean="0"/>
              <a:t>Apri</a:t>
            </a:r>
            <a:r>
              <a:rPr lang="it-IT" dirty="0" smtClean="0">
                <a:solidFill>
                  <a:schemeClr val="tx1"/>
                </a:solidFill>
              </a:rPr>
              <a:t>r</a:t>
            </a:r>
            <a:r>
              <a:rPr lang="it-IT" dirty="0" smtClean="0"/>
              <a:t>e </a:t>
            </a:r>
            <a:r>
              <a:rPr lang="it-IT" dirty="0"/>
              <a:t>la propria </a:t>
            </a:r>
            <a:r>
              <a:rPr lang="it-IT" dirty="0" err="1"/>
              <a:t>pec</a:t>
            </a:r>
            <a:r>
              <a:rPr lang="it-IT" dirty="0"/>
              <a:t> e digitare l</a:t>
            </a:r>
            <a:r>
              <a:rPr lang="it-IT" dirty="0">
                <a:latin typeface="Times New Roman"/>
              </a:rPr>
              <a:t>’</a:t>
            </a:r>
            <a:r>
              <a:rPr lang="it-IT" dirty="0"/>
              <a:t>indirizzo del destinatario.</a:t>
            </a:r>
          </a:p>
          <a:p>
            <a:pPr algn="just"/>
            <a:r>
              <a:rPr lang="it-IT" dirty="0"/>
              <a:t>Inserire nell</a:t>
            </a:r>
            <a:r>
              <a:rPr lang="it-IT" dirty="0">
                <a:latin typeface="Times New Roman"/>
              </a:rPr>
              <a:t>’</a:t>
            </a:r>
            <a:r>
              <a:rPr lang="it-IT" dirty="0"/>
              <a:t>oggetto (</a:t>
            </a:r>
            <a:r>
              <a:rPr lang="it-IT" b="1" dirty="0"/>
              <a:t>a pena di </a:t>
            </a:r>
            <a:r>
              <a:rPr lang="it-IT" b="1" dirty="0" smtClean="0"/>
              <a:t>nullità)</a:t>
            </a:r>
            <a:r>
              <a:rPr lang="it-IT" dirty="0" smtClean="0"/>
              <a:t> </a:t>
            </a:r>
            <a:r>
              <a:rPr lang="it-IT" i="1" dirty="0"/>
              <a:t>Notificazione ai sensi dell</a:t>
            </a:r>
            <a:r>
              <a:rPr lang="it-IT" i="1" dirty="0">
                <a:latin typeface="Times New Roman"/>
              </a:rPr>
              <a:t>’</a:t>
            </a:r>
            <a:r>
              <a:rPr lang="it-IT" i="1" dirty="0"/>
              <a:t>art. 3 bis L.53/94 e </a:t>
            </a:r>
            <a:r>
              <a:rPr lang="it-IT" i="1" dirty="0" err="1" smtClean="0"/>
              <a:t>ss.mm</a:t>
            </a:r>
            <a:r>
              <a:rPr lang="it-IT" dirty="0" smtClean="0"/>
              <a:t>.</a:t>
            </a:r>
            <a:endParaRPr lang="it-IT" i="1" dirty="0"/>
          </a:p>
          <a:p>
            <a:pPr algn="just"/>
            <a:r>
              <a:rPr lang="it-IT" dirty="0"/>
              <a:t>Inserire gli allegati, controllando di averli firmati digitalmente compresa la relata anch</a:t>
            </a:r>
            <a:r>
              <a:rPr lang="it-IT" dirty="0">
                <a:latin typeface="Times New Roman"/>
              </a:rPr>
              <a:t>’</a:t>
            </a:r>
            <a:r>
              <a:rPr lang="it-IT" dirty="0"/>
              <a:t>essa firmata digitalmente.</a:t>
            </a:r>
          </a:p>
          <a:p>
            <a:pPr algn="just"/>
            <a:r>
              <a:rPr lang="it-IT" dirty="0"/>
              <a:t>Inserire avviso </a:t>
            </a:r>
            <a:r>
              <a:rPr lang="it-IT" dirty="0" smtClean="0"/>
              <a:t>(di cortesia) nel </a:t>
            </a:r>
            <a:r>
              <a:rPr lang="it-IT" dirty="0"/>
              <a:t>testo della </a:t>
            </a:r>
            <a:r>
              <a:rPr lang="it-IT" dirty="0" err="1"/>
              <a:t>pec</a:t>
            </a:r>
            <a:r>
              <a:rPr lang="it-IT" dirty="0"/>
              <a:t> di presenza negli allegati di documenti firmati digitalmente.</a:t>
            </a:r>
          </a:p>
          <a:p>
            <a:pPr algn="just"/>
            <a:r>
              <a:rPr lang="it-IT" dirty="0"/>
              <a:t>Accertarsi di avere selezionato la </a:t>
            </a:r>
            <a:r>
              <a:rPr lang="it-IT" u="sng" dirty="0"/>
              <a:t>ricevuta in forma completa </a:t>
            </a:r>
            <a:r>
              <a:rPr lang="it-IT" dirty="0"/>
              <a:t>e spedire la </a:t>
            </a:r>
            <a:r>
              <a:rPr lang="it-IT" dirty="0" err="1"/>
              <a:t>pec</a:t>
            </a:r>
            <a:r>
              <a:rPr lang="it-IT" dirty="0"/>
              <a:t>.</a:t>
            </a:r>
          </a:p>
          <a:p>
            <a:pPr algn="just"/>
            <a:r>
              <a:rPr lang="it-IT" dirty="0"/>
              <a:t>Salvare e conservare le ricevute di avvenuta accettazione ed avvenuta consegna.</a:t>
            </a:r>
          </a:p>
        </p:txBody>
      </p:sp>
      <p:sp>
        <p:nvSpPr>
          <p:cNvPr id="5" name="Titolo 1"/>
          <p:cNvSpPr txBox="1">
            <a:spLocks/>
          </p:cNvSpPr>
          <p:nvPr/>
        </p:nvSpPr>
        <p:spPr>
          <a:xfrm>
            <a:off x="533400" y="-56147"/>
            <a:ext cx="1134778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4600" b="1" dirty="0" smtClean="0"/>
              <a:t>Notifiche a mezzo PEC: modalità applicative</a:t>
            </a:r>
            <a:endParaRPr lang="it-IT" sz="4600" b="1" dirty="0"/>
          </a:p>
        </p:txBody>
      </p:sp>
    </p:spTree>
    <p:extLst>
      <p:ext uri="{BB962C8B-B14F-4D97-AF65-F5344CB8AC3E}">
        <p14:creationId xmlns:p14="http://schemas.microsoft.com/office/powerpoint/2010/main" val="2806192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9100" y="2201862"/>
            <a:ext cx="10233800" cy="4351338"/>
          </a:xfrm>
        </p:spPr>
        <p:txBody>
          <a:bodyPr>
            <a:normAutofit/>
          </a:bodyPr>
          <a:lstStyle/>
          <a:p>
            <a:pPr marL="0" indent="0" algn="just">
              <a:buNone/>
            </a:pPr>
            <a:r>
              <a:rPr lang="it-IT" sz="3600" dirty="0" smtClean="0"/>
              <a:t>Io sottoscritto avv. …… - </a:t>
            </a:r>
            <a:r>
              <a:rPr lang="it-IT" sz="3600" dirty="0" err="1" smtClean="0"/>
              <a:t>c.f.</a:t>
            </a:r>
            <a:r>
              <a:rPr lang="it-IT" sz="3600" dirty="0" smtClean="0"/>
              <a:t> …., iscritto all’albo degli Avvocati presso l’ordine di ……, in ragione di quanto previsto dagli artt. 3 bis e ss. della legge n. 53 del 1994, quale difensore di …., in forza della procura alle liti unita e notificata con la presente, ho trasmesso a mezzo </a:t>
            </a:r>
            <a:r>
              <a:rPr lang="it-IT" sz="3600" dirty="0" err="1" smtClean="0"/>
              <a:t>p.e.c</a:t>
            </a:r>
            <a:r>
              <a:rPr lang="it-IT" sz="3600" dirty="0" smtClean="0"/>
              <a:t>. l’allegato ricorso al TAR Veneto al ……, all’indirizzo di posta elettronica ….., estratto (indicare registro).</a:t>
            </a:r>
            <a:endParaRPr lang="it-IT" sz="3600" dirty="0"/>
          </a:p>
        </p:txBody>
      </p:sp>
      <p:sp>
        <p:nvSpPr>
          <p:cNvPr id="5" name="Titolo 1"/>
          <p:cNvSpPr>
            <a:spLocks noGrp="1"/>
          </p:cNvSpPr>
          <p:nvPr>
            <p:ph type="title"/>
          </p:nvPr>
        </p:nvSpPr>
        <p:spPr>
          <a:xfrm>
            <a:off x="838200" y="393073"/>
            <a:ext cx="10515600" cy="1588127"/>
          </a:xfrm>
        </p:spPr>
        <p:txBody>
          <a:bodyPr>
            <a:spAutoFit/>
          </a:bodyPr>
          <a:lstStyle/>
          <a:p>
            <a:pPr algn="ctr"/>
            <a:r>
              <a:rPr lang="it-IT" dirty="0"/>
              <a:t>Facsimile di RELAZIONE </a:t>
            </a:r>
            <a:r>
              <a:rPr lang="it-IT" dirty="0" smtClean="0"/>
              <a:t>DI NOTIFICAZIONE (a mezzo PEC)</a:t>
            </a:r>
            <a:endParaRPr lang="it-IT" dirty="0"/>
          </a:p>
        </p:txBody>
      </p:sp>
    </p:spTree>
    <p:extLst>
      <p:ext uri="{BB962C8B-B14F-4D97-AF65-F5344CB8AC3E}">
        <p14:creationId xmlns:p14="http://schemas.microsoft.com/office/powerpoint/2010/main" val="2830317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1439947"/>
            <a:ext cx="11506200" cy="5167311"/>
          </a:xfrm>
        </p:spPr>
        <p:txBody>
          <a:bodyPr>
            <a:noAutofit/>
          </a:bodyPr>
          <a:lstStyle/>
          <a:p>
            <a:pPr marL="609600" indent="-609600" algn="just">
              <a:spcBef>
                <a:spcPts val="1500"/>
              </a:spcBef>
              <a:buFont typeface="+mj-lt"/>
              <a:buAutoNum type="arabicPeriod"/>
            </a:pPr>
            <a:r>
              <a:rPr lang="it-IT" sz="3200" dirty="0"/>
              <a:t>Dal  25/06/2014 (data di entrata in vigore del D.L.90/2014) non è</a:t>
            </a:r>
            <a:r>
              <a:rPr lang="it-IT" sz="3200" dirty="0" smtClean="0"/>
              <a:t> </a:t>
            </a:r>
            <a:r>
              <a:rPr lang="it-IT" sz="3200" dirty="0"/>
              <a:t>necessario essere in possesso di autorizzazione del proprio COA per le notificazioni in proprio via </a:t>
            </a:r>
            <a:r>
              <a:rPr lang="it-IT" sz="3200" i="1" dirty="0" err="1"/>
              <a:t>pec</a:t>
            </a:r>
            <a:r>
              <a:rPr lang="it-IT" sz="3200" dirty="0"/>
              <a:t>: </a:t>
            </a:r>
            <a:r>
              <a:rPr lang="it-IT" sz="3200" u="sng" dirty="0"/>
              <a:t>l</a:t>
            </a:r>
            <a:r>
              <a:rPr lang="it-IT" sz="3200" u="sng" dirty="0">
                <a:latin typeface="Times New Roman"/>
              </a:rPr>
              <a:t>’</a:t>
            </a:r>
            <a:r>
              <a:rPr lang="it-IT" sz="3200" u="sng" dirty="0"/>
              <a:t>obbligo rimane per le notificazioni in proprio via posta</a:t>
            </a:r>
            <a:r>
              <a:rPr lang="it-IT" sz="3200" u="sng" dirty="0" smtClean="0"/>
              <a:t>.</a:t>
            </a:r>
            <a:endParaRPr lang="it-IT" sz="3200" u="sng" dirty="0"/>
          </a:p>
          <a:p>
            <a:pPr marL="609600" indent="-609600" algn="just">
              <a:spcBef>
                <a:spcPts val="1500"/>
              </a:spcBef>
              <a:buFont typeface="Wingdings" charset="0"/>
              <a:buAutoNum type="arabicPeriod"/>
            </a:pPr>
            <a:r>
              <a:rPr lang="it-IT" sz="3200" dirty="0"/>
              <a:t>Mentre per le notificazioni in proprio via posta è</a:t>
            </a:r>
            <a:r>
              <a:rPr lang="it-IT" sz="3200" dirty="0" smtClean="0"/>
              <a:t> </a:t>
            </a:r>
            <a:r>
              <a:rPr lang="it-IT" sz="3200" dirty="0"/>
              <a:t>necessario assolvere l</a:t>
            </a:r>
            <a:r>
              <a:rPr lang="it-IT" sz="3200" dirty="0">
                <a:latin typeface="Times New Roman"/>
              </a:rPr>
              <a:t>’</a:t>
            </a:r>
            <a:r>
              <a:rPr lang="it-IT" sz="3200" dirty="0"/>
              <a:t>imposta di bollo, con il D.L.90/2014 SPARISCE QUEST</a:t>
            </a:r>
            <a:r>
              <a:rPr lang="it-IT" sz="3200" dirty="0">
                <a:latin typeface="Times New Roman"/>
              </a:rPr>
              <a:t>’</a:t>
            </a:r>
            <a:r>
              <a:rPr lang="it-IT" sz="3200" dirty="0"/>
              <a:t>OBBLIGO per le </a:t>
            </a:r>
            <a:r>
              <a:rPr lang="it-IT" sz="3200" dirty="0" smtClean="0"/>
              <a:t>notifiche </a:t>
            </a:r>
            <a:r>
              <a:rPr lang="it-IT" sz="3200" dirty="0"/>
              <a:t>via </a:t>
            </a:r>
            <a:r>
              <a:rPr lang="it-IT" sz="3200" i="1" dirty="0" err="1"/>
              <a:t>pec</a:t>
            </a:r>
            <a:r>
              <a:rPr lang="it-IT" sz="3200" dirty="0"/>
              <a:t> (art.46 </a:t>
            </a:r>
            <a:r>
              <a:rPr lang="it-IT" sz="3200" dirty="0" err="1"/>
              <a:t>d.l.</a:t>
            </a:r>
            <a:r>
              <a:rPr lang="it-IT" sz="3200" dirty="0"/>
              <a:t> 90/2014 che modifica la L.53/1994</a:t>
            </a:r>
            <a:r>
              <a:rPr lang="it-IT" sz="3200" dirty="0" smtClean="0"/>
              <a:t>)</a:t>
            </a:r>
            <a:endParaRPr lang="it-IT" sz="3200" dirty="0"/>
          </a:p>
          <a:p>
            <a:pPr marL="609600" indent="-609600" algn="just">
              <a:spcBef>
                <a:spcPts val="1500"/>
              </a:spcBef>
              <a:buFont typeface="Wingdings" charset="0"/>
              <a:buAutoNum type="arabicPeriod"/>
            </a:pPr>
            <a:r>
              <a:rPr lang="it-IT" sz="3200" dirty="0"/>
              <a:t>Non </a:t>
            </a:r>
            <a:r>
              <a:rPr lang="it-IT" sz="3200" dirty="0" smtClean="0"/>
              <a:t>è </a:t>
            </a:r>
            <a:r>
              <a:rPr lang="it-IT" sz="3200" dirty="0"/>
              <a:t>necessario annotare sul registro delle notifiche in proprio quelle effettuate via </a:t>
            </a:r>
            <a:r>
              <a:rPr lang="it-IT" sz="3200" dirty="0" err="1"/>
              <a:t>pec</a:t>
            </a:r>
            <a:endParaRPr lang="it-IT" sz="3200" dirty="0"/>
          </a:p>
          <a:p>
            <a:pPr marL="609600" indent="-609600" algn="just">
              <a:buFont typeface="Wingdings" charset="0"/>
              <a:buAutoNum type="arabicPeriod"/>
            </a:pPr>
            <a:endParaRPr lang="it-IT" u="sng" dirty="0"/>
          </a:p>
          <a:p>
            <a:endParaRPr lang="it-IT" dirty="0"/>
          </a:p>
        </p:txBody>
      </p:sp>
      <p:sp>
        <p:nvSpPr>
          <p:cNvPr id="5" name="Titolo 1"/>
          <p:cNvSpPr txBox="1">
            <a:spLocks/>
          </p:cNvSpPr>
          <p:nvPr/>
        </p:nvSpPr>
        <p:spPr>
          <a:xfrm>
            <a:off x="685800" y="114384"/>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4800" b="1" dirty="0" smtClean="0"/>
              <a:t>Notifiche a mezzo PEC: precisazioni</a:t>
            </a:r>
            <a:endParaRPr lang="it-IT" sz="4800" b="1" dirty="0"/>
          </a:p>
        </p:txBody>
      </p:sp>
    </p:spTree>
    <p:extLst>
      <p:ext uri="{BB962C8B-B14F-4D97-AF65-F5344CB8AC3E}">
        <p14:creationId xmlns:p14="http://schemas.microsoft.com/office/powerpoint/2010/main" val="1728462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75300" y="2286000"/>
            <a:ext cx="10641400" cy="4337429"/>
          </a:xfrm>
        </p:spPr>
        <p:txBody>
          <a:bodyPr>
            <a:normAutofit/>
          </a:bodyPr>
          <a:lstStyle/>
          <a:p>
            <a:pPr algn="just"/>
            <a:r>
              <a:rPr lang="it-IT" sz="3200" dirty="0" smtClean="0"/>
              <a:t>La </a:t>
            </a:r>
            <a:r>
              <a:rPr lang="it-IT" sz="3200" dirty="0"/>
              <a:t>prova della notifica è in ogni caso fornita con </a:t>
            </a:r>
            <a:r>
              <a:rPr lang="it-IT" sz="3200" dirty="0" smtClean="0"/>
              <a:t>modalità̀ </a:t>
            </a:r>
            <a:r>
              <a:rPr lang="it-IT" sz="3200" dirty="0"/>
              <a:t>telematiche </a:t>
            </a:r>
            <a:r>
              <a:rPr lang="it-IT" sz="3200" dirty="0" smtClean="0"/>
              <a:t>(salvo indisponibilità del sistema SIGA)</a:t>
            </a:r>
            <a:endParaRPr lang="it-IT" sz="3200" dirty="0"/>
          </a:p>
          <a:p>
            <a:pPr algn="just"/>
            <a:r>
              <a:rPr lang="it-IT" sz="3200" dirty="0" smtClean="0"/>
              <a:t>nella </a:t>
            </a:r>
            <a:r>
              <a:rPr lang="it-IT" sz="3200" dirty="0"/>
              <a:t>parte “notifica” del modulo vanno allegate tutte le ricevute </a:t>
            </a:r>
            <a:r>
              <a:rPr lang="it-IT" sz="3200" dirty="0" err="1" smtClean="0"/>
              <a:t>p.e.c</a:t>
            </a:r>
            <a:r>
              <a:rPr lang="it-IT" sz="3200" dirty="0" smtClean="0"/>
              <a:t>. </a:t>
            </a:r>
            <a:r>
              <a:rPr lang="it-IT" sz="3200" dirty="0"/>
              <a:t>– formato EML  - MSG</a:t>
            </a:r>
          </a:p>
          <a:p>
            <a:pPr algn="just"/>
            <a:r>
              <a:rPr lang="it-IT" sz="3200" dirty="0"/>
              <a:t>Ricevuta di avvenuta consegna integrale</a:t>
            </a:r>
          </a:p>
          <a:p>
            <a:pPr algn="just"/>
            <a:r>
              <a:rPr lang="it-IT" sz="3200" dirty="0" smtClean="0"/>
              <a:t>Q - Prova </a:t>
            </a:r>
            <a:r>
              <a:rPr lang="it-IT" sz="3200" dirty="0"/>
              <a:t>dell’intervenuta notificazione (ricevuta accettazione</a:t>
            </a:r>
            <a:r>
              <a:rPr lang="it-IT" sz="3200" dirty="0" smtClean="0"/>
              <a:t>)?</a:t>
            </a:r>
            <a:endParaRPr lang="it-IT" b="1" dirty="0"/>
          </a:p>
          <a:p>
            <a:pPr algn="just"/>
            <a:endParaRPr lang="it-IT" dirty="0"/>
          </a:p>
        </p:txBody>
      </p:sp>
      <p:sp>
        <p:nvSpPr>
          <p:cNvPr id="5" name="Titolo 1"/>
          <p:cNvSpPr>
            <a:spLocks noGrp="1"/>
          </p:cNvSpPr>
          <p:nvPr>
            <p:ph type="title"/>
          </p:nvPr>
        </p:nvSpPr>
        <p:spPr>
          <a:xfrm>
            <a:off x="571500" y="762000"/>
            <a:ext cx="11049000" cy="1325563"/>
          </a:xfrm>
        </p:spPr>
        <p:txBody>
          <a:bodyPr>
            <a:normAutofit fontScale="90000"/>
          </a:bodyPr>
          <a:lstStyle/>
          <a:p>
            <a:pPr lvl="0">
              <a:lnSpc>
                <a:spcPct val="80000"/>
              </a:lnSpc>
              <a:spcBef>
                <a:spcPts val="1000"/>
              </a:spcBef>
            </a:pPr>
            <a:r>
              <a:rPr lang="it-IT" b="1" dirty="0" smtClean="0"/>
              <a:t>La notificazione via PEC: </a:t>
            </a:r>
            <a:r>
              <a:rPr lang="it-IT" b="1" dirty="0"/>
              <a:t>deposito della prova dell'avvenuta </a:t>
            </a:r>
            <a:r>
              <a:rPr lang="it-IT" b="1" dirty="0" smtClean="0"/>
              <a:t>notifica</a:t>
            </a:r>
            <a:br>
              <a:rPr lang="it-IT" b="1" dirty="0" smtClean="0"/>
            </a:br>
            <a:r>
              <a:rPr lang="it-IT" sz="29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a:t>
            </a:r>
            <a:r>
              <a:rPr lang="it-IT" sz="29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t>
            </a:r>
            <a:r>
              <a:rPr lang="it-IT" sz="29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14 DEL REGOLAMENTO</a:t>
            </a:r>
            <a: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2135745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smtClean="0"/>
              <a:t>Esempio di notificazione via PEC</a:t>
            </a:r>
            <a:endParaRPr lang="it-IT" sz="8000" dirty="0"/>
          </a:p>
        </p:txBody>
      </p:sp>
      <p:sp>
        <p:nvSpPr>
          <p:cNvPr id="3" name="Segnaposto contenuto 2"/>
          <p:cNvSpPr>
            <a:spLocks noGrp="1"/>
          </p:cNvSpPr>
          <p:nvPr>
            <p:ph idx="1"/>
          </p:nvPr>
        </p:nvSpPr>
        <p:spPr>
          <a:xfrm>
            <a:off x="1120000" y="1825624"/>
            <a:ext cx="10386200" cy="4651375"/>
          </a:xfrm>
        </p:spPr>
        <p:txBody>
          <a:bodyPr>
            <a:normAutofit/>
          </a:bodyPr>
          <a:lstStyle/>
          <a:p>
            <a:r>
              <a:rPr lang="it-IT" dirty="0" err="1" smtClean="0">
                <a:hlinkClick r:id="rId2" action="ppaction://hlinksldjump"/>
              </a:rPr>
              <a:t>Step</a:t>
            </a:r>
            <a:r>
              <a:rPr lang="it-IT" dirty="0" smtClean="0">
                <a:hlinkClick r:id="rId2" action="ppaction://hlinksldjump"/>
              </a:rPr>
              <a:t> 1 </a:t>
            </a:r>
            <a:r>
              <a:rPr lang="it-IT" dirty="0" smtClean="0"/>
              <a:t>– predisposizione del ricorso «nativo digitale» e sua sottoscrizione digitale</a:t>
            </a:r>
          </a:p>
          <a:p>
            <a:r>
              <a:rPr lang="it-IT" dirty="0" err="1" smtClean="0">
                <a:hlinkClick r:id="rId3" action="ppaction://hlinksldjump"/>
              </a:rPr>
              <a:t>Step</a:t>
            </a:r>
            <a:r>
              <a:rPr lang="it-IT" dirty="0" smtClean="0">
                <a:hlinkClick r:id="rId3" action="ppaction://hlinksldjump"/>
              </a:rPr>
              <a:t> 2 </a:t>
            </a:r>
            <a:r>
              <a:rPr lang="it-IT" dirty="0" smtClean="0"/>
              <a:t>– predisposizione della procura in formato digitale, attestazione di sua conformità al cartaceo e sottoscrizione digitale</a:t>
            </a:r>
          </a:p>
          <a:p>
            <a:r>
              <a:rPr lang="it-IT" dirty="0" err="1" smtClean="0">
                <a:hlinkClick r:id="rId4" action="ppaction://hlinksldjump"/>
              </a:rPr>
              <a:t>Step</a:t>
            </a:r>
            <a:r>
              <a:rPr lang="it-IT" dirty="0" smtClean="0">
                <a:hlinkClick r:id="rId4" action="ppaction://hlinksldjump"/>
              </a:rPr>
              <a:t> 3 </a:t>
            </a:r>
            <a:r>
              <a:rPr lang="it-IT" dirty="0" smtClean="0"/>
              <a:t>– predisposizione della relata di notifica, sua sottoscrizione digitale</a:t>
            </a:r>
          </a:p>
          <a:p>
            <a:r>
              <a:rPr lang="it-IT" dirty="0" err="1" smtClean="0">
                <a:hlinkClick r:id="rId5" action="ppaction://hlinksldjump"/>
              </a:rPr>
              <a:t>Step</a:t>
            </a:r>
            <a:r>
              <a:rPr lang="it-IT" dirty="0" smtClean="0">
                <a:hlinkClick r:id="rId5" action="ppaction://hlinksldjump"/>
              </a:rPr>
              <a:t> 4</a:t>
            </a:r>
            <a:r>
              <a:rPr lang="it-IT" dirty="0" smtClean="0"/>
              <a:t> – predisposizione del messaggio email PEC e sua trasmissione</a:t>
            </a:r>
          </a:p>
          <a:p>
            <a:r>
              <a:rPr lang="it-IT" dirty="0" err="1" smtClean="0">
                <a:hlinkClick r:id="rId6" action="ppaction://hlinksldjump"/>
              </a:rPr>
              <a:t>Step</a:t>
            </a:r>
            <a:r>
              <a:rPr lang="it-IT" dirty="0" smtClean="0">
                <a:hlinkClick r:id="rId6" action="ppaction://hlinksldjump"/>
              </a:rPr>
              <a:t> 5</a:t>
            </a:r>
            <a:r>
              <a:rPr lang="it-IT" dirty="0" smtClean="0"/>
              <a:t> – attestazione di avvenuta accettazione </a:t>
            </a:r>
          </a:p>
          <a:p>
            <a:r>
              <a:rPr lang="it-IT" dirty="0" err="1" smtClean="0">
                <a:hlinkClick r:id="rId7" action="ppaction://hlinksldjump"/>
              </a:rPr>
              <a:t>Step</a:t>
            </a:r>
            <a:r>
              <a:rPr lang="it-IT" dirty="0" smtClean="0">
                <a:hlinkClick r:id="rId7" action="ppaction://hlinksldjump"/>
              </a:rPr>
              <a:t> 6</a:t>
            </a:r>
            <a:r>
              <a:rPr lang="it-IT" dirty="0" smtClean="0"/>
              <a:t> – attestazione di avvenuta consegna</a:t>
            </a:r>
            <a:endParaRPr lang="it-IT" dirty="0"/>
          </a:p>
        </p:txBody>
      </p:sp>
    </p:spTree>
    <p:extLst>
      <p:ext uri="{BB962C8B-B14F-4D97-AF65-F5344CB8AC3E}">
        <p14:creationId xmlns:p14="http://schemas.microsoft.com/office/powerpoint/2010/main" val="4013505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endParaRPr lang="it-IT"/>
          </a:p>
        </p:txBody>
      </p:sp>
      <p:pic>
        <p:nvPicPr>
          <p:cNvPr id="3" name="Segnaposto contenuto 3"/>
          <p:cNvPicPr>
            <a:picLocks noGrp="1" noChangeAspect="1"/>
          </p:cNvPicPr>
          <p:nvPr>
            <p:ph idx="1"/>
          </p:nvPr>
        </p:nvPicPr>
        <p:blipFill>
          <a:blip r:embed="rId2"/>
          <a:stretch>
            <a:fillRect/>
          </a:stretch>
        </p:blipFill>
        <p:spPr>
          <a:xfrm>
            <a:off x="91782" y="104159"/>
            <a:ext cx="11956889" cy="6753840"/>
          </a:xfrm>
          <a:effectLst>
            <a:outerShdw dist="139699" dir="2700000" algn="tl">
              <a:srgbClr val="333333">
                <a:alpha val="65000"/>
              </a:srgbClr>
            </a:outerShdw>
          </a:effectLst>
        </p:spPr>
      </p:pic>
      <p:sp>
        <p:nvSpPr>
          <p:cNvPr id="4" name="CasellaDiTesto 3"/>
          <p:cNvSpPr txBox="1"/>
          <p:nvPr/>
        </p:nvSpPr>
        <p:spPr>
          <a:xfrm>
            <a:off x="990600" y="1981200"/>
            <a:ext cx="2819400" cy="923330"/>
          </a:xfrm>
          <a:prstGeom prst="rect">
            <a:avLst/>
          </a:prstGeom>
          <a:noFill/>
        </p:spPr>
        <p:txBody>
          <a:bodyPr wrap="square" rtlCol="0">
            <a:spAutoFit/>
          </a:bodyPr>
          <a:lstStyle/>
          <a:p>
            <a:r>
              <a:rPr lang="it-IT" dirty="0" err="1" smtClean="0"/>
              <a:t>Step</a:t>
            </a:r>
            <a:r>
              <a:rPr lang="it-IT" dirty="0" smtClean="0"/>
              <a:t> 1: predisposizione e sottoscrizione del ricorso in formato digitale</a:t>
            </a:r>
            <a:endParaRPr lang="it-IT" dirty="0"/>
          </a:p>
        </p:txBody>
      </p:sp>
    </p:spTree>
    <p:extLst>
      <p:ext uri="{BB962C8B-B14F-4D97-AF65-F5344CB8AC3E}">
        <p14:creationId xmlns:p14="http://schemas.microsoft.com/office/powerpoint/2010/main" val="1511592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Grp="1" noChangeAspect="1"/>
          </p:cNvPicPr>
          <p:nvPr>
            <p:ph idx="1"/>
          </p:nvPr>
        </p:nvPicPr>
        <p:blipFill>
          <a:blip r:embed="rId2"/>
          <a:stretch>
            <a:fillRect/>
          </a:stretch>
        </p:blipFill>
        <p:spPr>
          <a:xfrm>
            <a:off x="91782" y="0"/>
            <a:ext cx="12100217" cy="6858000"/>
          </a:xfrm>
        </p:spPr>
      </p:pic>
      <p:sp>
        <p:nvSpPr>
          <p:cNvPr id="3" name="CasellaDiTesto 2"/>
          <p:cNvSpPr txBox="1"/>
          <p:nvPr/>
        </p:nvSpPr>
        <p:spPr>
          <a:xfrm>
            <a:off x="838200" y="1447800"/>
            <a:ext cx="1752600" cy="923330"/>
          </a:xfrm>
          <a:prstGeom prst="rect">
            <a:avLst/>
          </a:prstGeom>
          <a:noFill/>
        </p:spPr>
        <p:txBody>
          <a:bodyPr wrap="square" rtlCol="0">
            <a:spAutoFit/>
          </a:bodyPr>
          <a:lstStyle/>
          <a:p>
            <a:r>
              <a:rPr lang="it-IT" dirty="0" err="1" smtClean="0">
                <a:solidFill>
                  <a:schemeClr val="bg1"/>
                </a:solidFill>
              </a:rPr>
              <a:t>Step</a:t>
            </a:r>
            <a:r>
              <a:rPr lang="it-IT" dirty="0" smtClean="0">
                <a:solidFill>
                  <a:schemeClr val="bg1"/>
                </a:solidFill>
              </a:rPr>
              <a:t> 2: predisposizione della procura</a:t>
            </a:r>
            <a:endParaRPr lang="it-IT" dirty="0">
              <a:solidFill>
                <a:schemeClr val="bg1"/>
              </a:solidFill>
            </a:endParaRPr>
          </a:p>
        </p:txBody>
      </p:sp>
    </p:spTree>
    <p:extLst>
      <p:ext uri="{BB962C8B-B14F-4D97-AF65-F5344CB8AC3E}">
        <p14:creationId xmlns:p14="http://schemas.microsoft.com/office/powerpoint/2010/main" val="3097326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Grp="1" noChangeAspect="1"/>
          </p:cNvPicPr>
          <p:nvPr>
            <p:ph idx="1"/>
          </p:nvPr>
        </p:nvPicPr>
        <p:blipFill>
          <a:blip r:embed="rId2"/>
          <a:stretch>
            <a:fillRect/>
          </a:stretch>
        </p:blipFill>
        <p:spPr>
          <a:xfrm>
            <a:off x="91782" y="116631"/>
            <a:ext cx="11956889" cy="6624736"/>
          </a:xfrm>
        </p:spPr>
      </p:pic>
      <p:sp>
        <p:nvSpPr>
          <p:cNvPr id="3" name="CasellaDiTesto 2"/>
          <p:cNvSpPr txBox="1"/>
          <p:nvPr/>
        </p:nvSpPr>
        <p:spPr>
          <a:xfrm>
            <a:off x="6553200" y="1600200"/>
            <a:ext cx="2438400" cy="923330"/>
          </a:xfrm>
          <a:prstGeom prst="rect">
            <a:avLst/>
          </a:prstGeom>
          <a:noFill/>
        </p:spPr>
        <p:txBody>
          <a:bodyPr wrap="square" rtlCol="0">
            <a:spAutoFit/>
          </a:bodyPr>
          <a:lstStyle/>
          <a:p>
            <a:r>
              <a:rPr lang="it-IT" dirty="0" err="1" smtClean="0">
                <a:solidFill>
                  <a:schemeClr val="bg1"/>
                </a:solidFill>
              </a:rPr>
              <a:t>Step</a:t>
            </a:r>
            <a:r>
              <a:rPr lang="it-IT" dirty="0" smtClean="0">
                <a:solidFill>
                  <a:schemeClr val="bg1"/>
                </a:solidFill>
              </a:rPr>
              <a:t> 3: predisposizione della relazione di notificazione</a:t>
            </a:r>
            <a:endParaRPr lang="it-IT" dirty="0">
              <a:solidFill>
                <a:schemeClr val="bg1"/>
              </a:solidFill>
            </a:endParaRPr>
          </a:p>
        </p:txBody>
      </p:sp>
    </p:spTree>
    <p:extLst>
      <p:ext uri="{BB962C8B-B14F-4D97-AF65-F5344CB8AC3E}">
        <p14:creationId xmlns:p14="http://schemas.microsoft.com/office/powerpoint/2010/main" val="3641213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Grp="1" noChangeAspect="1"/>
          </p:cNvPicPr>
          <p:nvPr>
            <p:ph idx="1"/>
          </p:nvPr>
        </p:nvPicPr>
        <p:blipFill>
          <a:blip r:embed="rId2"/>
          <a:stretch>
            <a:fillRect/>
          </a:stretch>
        </p:blipFill>
        <p:spPr>
          <a:xfrm>
            <a:off x="91782" y="0"/>
            <a:ext cx="12100217" cy="6858000"/>
          </a:xfrm>
        </p:spPr>
      </p:pic>
      <p:sp>
        <p:nvSpPr>
          <p:cNvPr id="3" name="CasellaDiTesto 2"/>
          <p:cNvSpPr txBox="1"/>
          <p:nvPr/>
        </p:nvSpPr>
        <p:spPr>
          <a:xfrm>
            <a:off x="8001000" y="2590800"/>
            <a:ext cx="2971800" cy="646331"/>
          </a:xfrm>
          <a:prstGeom prst="rect">
            <a:avLst/>
          </a:prstGeom>
          <a:noFill/>
        </p:spPr>
        <p:txBody>
          <a:bodyPr wrap="square" rtlCol="0">
            <a:spAutoFit/>
          </a:bodyPr>
          <a:lstStyle/>
          <a:p>
            <a:r>
              <a:rPr lang="it-IT" dirty="0" err="1" smtClean="0">
                <a:solidFill>
                  <a:schemeClr val="bg1"/>
                </a:solidFill>
              </a:rPr>
              <a:t>Step</a:t>
            </a:r>
            <a:r>
              <a:rPr lang="it-IT" dirty="0" smtClean="0">
                <a:solidFill>
                  <a:schemeClr val="bg1"/>
                </a:solidFill>
              </a:rPr>
              <a:t> 4: predisposizione e invio del messaggio PEC</a:t>
            </a:r>
            <a:endParaRPr lang="it-IT" dirty="0">
              <a:solidFill>
                <a:schemeClr val="bg1"/>
              </a:solidFill>
            </a:endParaRPr>
          </a:p>
        </p:txBody>
      </p:sp>
    </p:spTree>
    <p:extLst>
      <p:ext uri="{BB962C8B-B14F-4D97-AF65-F5344CB8AC3E}">
        <p14:creationId xmlns:p14="http://schemas.microsoft.com/office/powerpoint/2010/main" val="4137428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52400"/>
            <a:ext cx="10515600" cy="1325563"/>
          </a:xfrm>
        </p:spPr>
        <p:txBody>
          <a:bodyPr>
            <a:noAutofit/>
          </a:bodyPr>
          <a:lstStyle/>
          <a:p>
            <a:pPr marL="685800" indent="-685800">
              <a:buFont typeface="Wingdings" panose="05000000000000000000" pitchFamily="2" charset="2"/>
              <a:buChar char="q"/>
            </a:pPr>
            <a:r>
              <a:rPr lang="it-IT" dirty="0" smtClean="0"/>
              <a:t>Entrata in vigore del PAT</a:t>
            </a:r>
            <a:endParaRPr lang="it-IT" dirty="0"/>
          </a:p>
        </p:txBody>
      </p:sp>
      <p:sp>
        <p:nvSpPr>
          <p:cNvPr id="3" name="Segnaposto contenuto 2"/>
          <p:cNvSpPr>
            <a:spLocks noGrp="1"/>
          </p:cNvSpPr>
          <p:nvPr>
            <p:ph idx="1"/>
          </p:nvPr>
        </p:nvSpPr>
        <p:spPr>
          <a:xfrm>
            <a:off x="914401" y="1295400"/>
            <a:ext cx="10363199" cy="5257800"/>
          </a:xfrm>
        </p:spPr>
        <p:txBody>
          <a:bodyPr vert="horz">
            <a:noAutofit/>
          </a:bodyPr>
          <a:lstStyle/>
          <a:p>
            <a:pPr marL="0" indent="0" algn="ctr">
              <a:spcBef>
                <a:spcPts val="1200"/>
              </a:spcBef>
              <a:buNone/>
            </a:pPr>
            <a:r>
              <a:rPr lang="it-IT" b="1" dirty="0" smtClean="0">
                <a:solidFill>
                  <a:schemeClr val="tx1"/>
                </a:solidFill>
                <a:latin typeface="+mj-lt"/>
              </a:rPr>
              <a:t>Art. 7</a:t>
            </a:r>
            <a:r>
              <a:rPr lang="it-IT" b="1" dirty="0">
                <a:solidFill>
                  <a:schemeClr val="tx1"/>
                </a:solidFill>
                <a:latin typeface="+mj-lt"/>
              </a:rPr>
              <a:t>, comma 2, lettera d) del D.L. 31 agosto 2016, n. 168, convertito con modificazioni dalla Legge 25 ottobre 2016, n. </a:t>
            </a:r>
            <a:r>
              <a:rPr lang="it-IT" b="1" dirty="0" smtClean="0">
                <a:solidFill>
                  <a:schemeClr val="tx1"/>
                </a:solidFill>
                <a:latin typeface="+mj-lt"/>
              </a:rPr>
              <a:t>197</a:t>
            </a:r>
            <a:endParaRPr lang="it-IT" dirty="0" smtClean="0">
              <a:solidFill>
                <a:schemeClr val="tx1"/>
              </a:solidFill>
              <a:latin typeface="+mj-lt"/>
            </a:endParaRPr>
          </a:p>
          <a:p>
            <a:pPr marL="0" indent="0" algn="just">
              <a:buNone/>
            </a:pPr>
            <a:r>
              <a:rPr lang="it-IT" i="1" dirty="0" smtClean="0"/>
              <a:t>Alle </a:t>
            </a:r>
            <a:r>
              <a:rPr lang="it-IT" i="1" dirty="0"/>
              <a:t>norme di attuazione, di cui all'allegato 2 al decreto legislativo 2 luglio 2010, n. 104, a decorrere dal 1° gennaio 2017, sono apportate le seguenti modificazioni</a:t>
            </a:r>
            <a:r>
              <a:rPr lang="it-IT" i="1" dirty="0" smtClean="0"/>
              <a:t>:</a:t>
            </a:r>
          </a:p>
          <a:p>
            <a:pPr marL="0" indent="0" algn="just">
              <a:buNone/>
            </a:pPr>
            <a:r>
              <a:rPr lang="it-IT" dirty="0" smtClean="0"/>
              <a:t>[…]</a:t>
            </a:r>
            <a:endParaRPr lang="it-IT" dirty="0"/>
          </a:p>
          <a:p>
            <a:pPr marL="0" indent="0" algn="just">
              <a:buNone/>
            </a:pPr>
            <a:r>
              <a:rPr lang="it-IT" i="1" dirty="0"/>
              <a:t> d) all'articolo 13, dopo il comma 1-bis, sono inseriti i seguenti:</a:t>
            </a:r>
          </a:p>
          <a:p>
            <a:pPr marL="0" indent="0" algn="just">
              <a:buNone/>
            </a:pPr>
            <a:r>
              <a:rPr lang="it-IT" i="1" dirty="0" smtClean="0"/>
              <a:t>«</a:t>
            </a:r>
            <a:r>
              <a:rPr lang="it-IT" i="1" dirty="0"/>
              <a:t>1-ter. Salvi i casi in cui </a:t>
            </a:r>
            <a:r>
              <a:rPr lang="it-IT" i="1" dirty="0" smtClean="0"/>
              <a:t>è </a:t>
            </a:r>
            <a:r>
              <a:rPr lang="it-IT" i="1" dirty="0"/>
              <a:t>diversamente disposto, tutti gli adempimenti previsti dal codice e dalle norme di attuazione inerenti ai </a:t>
            </a:r>
            <a:r>
              <a:rPr lang="it-IT" b="1" i="1" dirty="0"/>
              <a:t>ricorsi depositati in primo o secondo grado dal 1° gennaio 2017 </a:t>
            </a:r>
            <a:r>
              <a:rPr lang="it-IT" i="1" dirty="0"/>
              <a:t>sono eseguiti con </a:t>
            </a:r>
            <a:r>
              <a:rPr lang="it-IT" i="1" dirty="0" smtClean="0"/>
              <a:t>modalità </a:t>
            </a:r>
            <a:r>
              <a:rPr lang="it-IT" i="1" dirty="0"/>
              <a:t>telematiche, secondo quanto disciplinato nel decreto di cui al comma </a:t>
            </a:r>
            <a:r>
              <a:rPr lang="it-IT" i="1" dirty="0" smtClean="0"/>
              <a:t>1</a:t>
            </a:r>
            <a:r>
              <a:rPr lang="nb-NO" i="1" dirty="0" smtClean="0"/>
              <a:t>”</a:t>
            </a:r>
            <a:endParaRPr lang="it-IT" dirty="0">
              <a:latin typeface="+mj-lt"/>
            </a:endParaRPr>
          </a:p>
        </p:txBody>
      </p:sp>
    </p:spTree>
    <p:extLst>
      <p:ext uri="{BB962C8B-B14F-4D97-AF65-F5344CB8AC3E}">
        <p14:creationId xmlns:p14="http://schemas.microsoft.com/office/powerpoint/2010/main" val="289923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Grp="1" noChangeAspect="1"/>
          </p:cNvPicPr>
          <p:nvPr>
            <p:ph idx="1"/>
          </p:nvPr>
        </p:nvPicPr>
        <p:blipFill>
          <a:blip r:embed="rId2"/>
          <a:stretch>
            <a:fillRect/>
          </a:stretch>
        </p:blipFill>
        <p:spPr>
          <a:xfrm>
            <a:off x="91782" y="116631"/>
            <a:ext cx="11956889" cy="6624736"/>
          </a:xfrm>
        </p:spPr>
      </p:pic>
      <p:sp>
        <p:nvSpPr>
          <p:cNvPr id="3" name="CasellaDiTesto 2"/>
          <p:cNvSpPr txBox="1"/>
          <p:nvPr/>
        </p:nvSpPr>
        <p:spPr>
          <a:xfrm>
            <a:off x="7848600" y="2514600"/>
            <a:ext cx="3505200" cy="369332"/>
          </a:xfrm>
          <a:prstGeom prst="rect">
            <a:avLst/>
          </a:prstGeom>
          <a:noFill/>
        </p:spPr>
        <p:txBody>
          <a:bodyPr wrap="square" rtlCol="0">
            <a:spAutoFit/>
          </a:bodyPr>
          <a:lstStyle/>
          <a:p>
            <a:r>
              <a:rPr lang="it-IT" dirty="0" err="1" smtClean="0">
                <a:solidFill>
                  <a:schemeClr val="bg1"/>
                </a:solidFill>
              </a:rPr>
              <a:t>Step</a:t>
            </a:r>
            <a:r>
              <a:rPr lang="it-IT" dirty="0" smtClean="0">
                <a:solidFill>
                  <a:schemeClr val="bg1"/>
                </a:solidFill>
              </a:rPr>
              <a:t> 5: ricevuta di accettazione</a:t>
            </a:r>
            <a:endParaRPr lang="it-IT" dirty="0">
              <a:solidFill>
                <a:schemeClr val="bg1"/>
              </a:solidFill>
            </a:endParaRPr>
          </a:p>
        </p:txBody>
      </p:sp>
    </p:spTree>
    <p:extLst>
      <p:ext uri="{BB962C8B-B14F-4D97-AF65-F5344CB8AC3E}">
        <p14:creationId xmlns:p14="http://schemas.microsoft.com/office/powerpoint/2010/main" val="106580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ctrTitle"/>
          </p:nvPr>
        </p:nvSpPr>
        <p:spPr/>
        <p:txBody>
          <a:bodyPr/>
          <a:lstStyle/>
          <a:p>
            <a:endParaRPr lang="it-IT"/>
          </a:p>
        </p:txBody>
      </p:sp>
      <p:sp>
        <p:nvSpPr>
          <p:cNvPr id="3" name="Sottotitolo 2"/>
          <p:cNvSpPr txBox="1">
            <a:spLocks noGrp="1"/>
          </p:cNvSpPr>
          <p:nvPr>
            <p:ph type="subTitle" idx="1"/>
          </p:nvPr>
        </p:nvSpPr>
        <p:spPr/>
        <p:txBody>
          <a:bodyPr/>
          <a:lstStyle/>
          <a:p>
            <a:endParaRPr lang="it-IT"/>
          </a:p>
        </p:txBody>
      </p:sp>
      <p:pic>
        <p:nvPicPr>
          <p:cNvPr id="4" name="Picture 2"/>
          <p:cNvPicPr>
            <a:picLocks noChangeAspect="1"/>
          </p:cNvPicPr>
          <p:nvPr/>
        </p:nvPicPr>
        <p:blipFill>
          <a:blip r:embed="rId2"/>
          <a:srcRect/>
          <a:stretch>
            <a:fillRect/>
          </a:stretch>
        </p:blipFill>
        <p:spPr>
          <a:xfrm>
            <a:off x="0" y="1"/>
            <a:ext cx="16255995" cy="9753603"/>
          </a:xfrm>
          <a:prstGeom prst="rect">
            <a:avLst/>
          </a:prstGeom>
          <a:noFill/>
          <a:ln>
            <a:noFill/>
          </a:ln>
        </p:spPr>
      </p:pic>
      <p:sp>
        <p:nvSpPr>
          <p:cNvPr id="5" name="CasellaDiTesto 4"/>
          <p:cNvSpPr txBox="1"/>
          <p:nvPr/>
        </p:nvSpPr>
        <p:spPr>
          <a:xfrm>
            <a:off x="7239000" y="2438400"/>
            <a:ext cx="4876800" cy="369332"/>
          </a:xfrm>
          <a:prstGeom prst="rect">
            <a:avLst/>
          </a:prstGeom>
          <a:noFill/>
        </p:spPr>
        <p:txBody>
          <a:bodyPr wrap="square" rtlCol="0">
            <a:spAutoFit/>
          </a:bodyPr>
          <a:lstStyle/>
          <a:p>
            <a:r>
              <a:rPr lang="it-IT" dirty="0" err="1" smtClean="0">
                <a:solidFill>
                  <a:schemeClr val="bg1"/>
                </a:solidFill>
              </a:rPr>
              <a:t>Step</a:t>
            </a:r>
            <a:r>
              <a:rPr lang="it-IT" dirty="0" smtClean="0">
                <a:solidFill>
                  <a:schemeClr val="bg1"/>
                </a:solidFill>
              </a:rPr>
              <a:t> 6: ricevuta di avvenuta consegna</a:t>
            </a:r>
            <a:endParaRPr lang="it-IT" dirty="0">
              <a:solidFill>
                <a:schemeClr val="bg1"/>
              </a:solidFill>
            </a:endParaRPr>
          </a:p>
        </p:txBody>
      </p:sp>
    </p:spTree>
    <p:extLst>
      <p:ext uri="{BB962C8B-B14F-4D97-AF65-F5344CB8AC3E}">
        <p14:creationId xmlns:p14="http://schemas.microsoft.com/office/powerpoint/2010/main" val="106904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8600" y="838200"/>
            <a:ext cx="11811000" cy="6029856"/>
          </a:xfrm>
        </p:spPr>
        <p:txBody>
          <a:bodyPr wrap="square">
            <a:spAutoFit/>
          </a:bodyPr>
          <a:lstStyle/>
          <a:p>
            <a:pPr marL="0" indent="0">
              <a:buNone/>
            </a:pPr>
            <a:r>
              <a:rPr lang="it-IT" sz="2500" b="1" dirty="0" smtClean="0"/>
              <a:t>art. 7, comma 8 ter del DL 168/2016 </a:t>
            </a:r>
            <a:r>
              <a:rPr lang="it-IT" sz="2500" dirty="0" smtClean="0"/>
              <a:t>(convertito nella L. 197/2016).</a:t>
            </a:r>
            <a:endParaRPr lang="it-IT" sz="2500" dirty="0"/>
          </a:p>
          <a:p>
            <a:pPr marL="0" indent="0">
              <a:buNone/>
            </a:pPr>
            <a:r>
              <a:rPr lang="it-IT" sz="2500" dirty="0" smtClean="0"/>
              <a:t>"In </a:t>
            </a:r>
            <a:r>
              <a:rPr lang="it-IT" sz="2500" dirty="0"/>
              <a:t>considerazione dell'avvio del processo amministrativo telematico previsto per il </a:t>
            </a:r>
            <a:r>
              <a:rPr lang="it-IT" sz="2500" dirty="0" smtClean="0"/>
              <a:t>1º gennaio </a:t>
            </a:r>
            <a:r>
              <a:rPr lang="it-IT" sz="2500" dirty="0"/>
              <a:t>2017, l'</a:t>
            </a:r>
            <a:r>
              <a:rPr lang="it-IT" sz="2500" i="1" dirty="0"/>
              <a:t>articolo 192 </a:t>
            </a:r>
            <a:r>
              <a:rPr lang="it-IT" sz="2500" dirty="0"/>
              <a:t>del </a:t>
            </a:r>
            <a:r>
              <a:rPr lang="it-IT" sz="2500" dirty="0" smtClean="0"/>
              <a:t>DPCM </a:t>
            </a:r>
            <a:r>
              <a:rPr lang="it-IT" sz="2500" i="1" dirty="0" smtClean="0"/>
              <a:t>30 </a:t>
            </a:r>
            <a:r>
              <a:rPr lang="it-IT" sz="2500" i="1" dirty="0"/>
              <a:t>maggio 2002</a:t>
            </a:r>
            <a:r>
              <a:rPr lang="it-IT" sz="2500" i="1" dirty="0" smtClean="0"/>
              <a:t>, n</a:t>
            </a:r>
            <a:r>
              <a:rPr lang="it-IT" sz="2500" i="1" dirty="0"/>
              <a:t>. 115</a:t>
            </a:r>
            <a:r>
              <a:rPr lang="it-IT" sz="2500" dirty="0"/>
              <a:t>, è sostituito dal seguente:</a:t>
            </a:r>
          </a:p>
          <a:p>
            <a:pPr marL="0" indent="0">
              <a:lnSpc>
                <a:spcPct val="80000"/>
              </a:lnSpc>
              <a:buNone/>
            </a:pPr>
            <a:r>
              <a:rPr lang="it-IT" sz="2500" dirty="0"/>
              <a:t>«Art. 192. (L</a:t>
            </a:r>
            <a:r>
              <a:rPr lang="it-IT" sz="2500" dirty="0" smtClean="0"/>
              <a:t>) </a:t>
            </a:r>
            <a:r>
              <a:rPr lang="it-IT" sz="2500" i="1" dirty="0" smtClean="0"/>
              <a:t>Modalità </a:t>
            </a:r>
            <a:r>
              <a:rPr lang="it-IT" sz="2500" i="1" dirty="0"/>
              <a:t>di pagamento). </a:t>
            </a:r>
            <a:r>
              <a:rPr lang="it-IT" sz="2500" dirty="0"/>
              <a:t>1</a:t>
            </a:r>
            <a:r>
              <a:rPr lang="it-IT" sz="2500" dirty="0" smtClean="0"/>
              <a:t>. Salvo </a:t>
            </a:r>
            <a:r>
              <a:rPr lang="it-IT" sz="2500" dirty="0"/>
              <a:t>il caso previsto dal comma 2, il </a:t>
            </a:r>
            <a:r>
              <a:rPr lang="it-IT" sz="2500" dirty="0" smtClean="0"/>
              <a:t>contributo unificato </a:t>
            </a:r>
            <a:r>
              <a:rPr lang="it-IT" sz="2500" dirty="0"/>
              <a:t>è corrisposto mediante:</a:t>
            </a:r>
          </a:p>
          <a:p>
            <a:pPr marL="0" indent="0">
              <a:lnSpc>
                <a:spcPct val="80000"/>
              </a:lnSpc>
              <a:buNone/>
            </a:pPr>
            <a:r>
              <a:rPr lang="it-IT" sz="2500" i="1" dirty="0"/>
              <a:t>a) </a:t>
            </a:r>
            <a:r>
              <a:rPr lang="it-IT" sz="2500" dirty="0"/>
              <a:t>versamento ai concessionari;</a:t>
            </a:r>
          </a:p>
          <a:p>
            <a:pPr marL="0" indent="0">
              <a:lnSpc>
                <a:spcPct val="80000"/>
              </a:lnSpc>
              <a:buNone/>
            </a:pPr>
            <a:r>
              <a:rPr lang="it-IT" sz="2500" i="1" dirty="0"/>
              <a:t>b) </a:t>
            </a:r>
            <a:r>
              <a:rPr lang="it-IT" sz="2500" dirty="0"/>
              <a:t>versamento in conto corrente postale intestato alla sezione di tesoreria provinciale </a:t>
            </a:r>
            <a:r>
              <a:rPr lang="it-IT" sz="2500" dirty="0" smtClean="0"/>
              <a:t>dello Stato</a:t>
            </a:r>
            <a:r>
              <a:rPr lang="it-IT" sz="2500" dirty="0"/>
              <a:t>;</a:t>
            </a:r>
          </a:p>
          <a:p>
            <a:pPr marL="0" indent="0">
              <a:lnSpc>
                <a:spcPct val="80000"/>
              </a:lnSpc>
              <a:buNone/>
            </a:pPr>
            <a:r>
              <a:rPr lang="it-IT" sz="2500" i="1" dirty="0"/>
              <a:t>c) </a:t>
            </a:r>
            <a:r>
              <a:rPr lang="it-IT" sz="2500" dirty="0"/>
              <a:t>versamento presso le rivendite di generi di monopolio e di valori bollati.</a:t>
            </a:r>
          </a:p>
          <a:p>
            <a:pPr marL="0" indent="0">
              <a:lnSpc>
                <a:spcPct val="80000"/>
              </a:lnSpc>
              <a:buNone/>
            </a:pPr>
            <a:r>
              <a:rPr lang="it-IT" sz="2500" dirty="0"/>
              <a:t>2. Il contributo unificato per i ricorsi proposti dinanzi al giudice </a:t>
            </a:r>
            <a:r>
              <a:rPr lang="it-IT" sz="2500" dirty="0" smtClean="0"/>
              <a:t>amministrativo </a:t>
            </a:r>
            <a:r>
              <a:rPr lang="it-IT" sz="2500" dirty="0"/>
              <a:t>è </a:t>
            </a:r>
            <a:r>
              <a:rPr lang="it-IT" sz="2500" dirty="0" smtClean="0"/>
              <a:t>versato secondo </a:t>
            </a:r>
            <a:r>
              <a:rPr lang="it-IT" sz="2500" dirty="0"/>
              <a:t>modalità stabilite con decreto del Ministro dell'economia e delle finanze, da </a:t>
            </a:r>
            <a:r>
              <a:rPr lang="it-IT" sz="2500" dirty="0" smtClean="0"/>
              <a:t>adottare entro </a:t>
            </a:r>
            <a:r>
              <a:rPr lang="it-IT" sz="2500" dirty="0"/>
              <a:t>trenta giorni dalla data di entrata in vigore della presente disposizione, sentito </a:t>
            </a:r>
            <a:r>
              <a:rPr lang="it-IT" sz="2500" dirty="0" smtClean="0"/>
              <a:t>il presidente </a:t>
            </a:r>
            <a:r>
              <a:rPr lang="it-IT" sz="2500" dirty="0"/>
              <a:t>del Consiglio di Stato.</a:t>
            </a:r>
          </a:p>
          <a:p>
            <a:pPr marL="0" indent="0">
              <a:lnSpc>
                <a:spcPct val="80000"/>
              </a:lnSpc>
              <a:buNone/>
            </a:pPr>
            <a:r>
              <a:rPr lang="it-IT" sz="2500" dirty="0"/>
              <a:t>3. Il comma 2 si applica ai ricorsi depositati successivamente alla data di entrata in vigore </a:t>
            </a:r>
            <a:r>
              <a:rPr lang="it-IT" sz="2500" dirty="0" smtClean="0"/>
              <a:t>del decreto </a:t>
            </a:r>
            <a:r>
              <a:rPr lang="it-IT" sz="2500" dirty="0"/>
              <a:t>di cui al medesimo comma 2. Nelle more dell'adozione del decreto di cui al comma 2</a:t>
            </a:r>
            <a:r>
              <a:rPr lang="it-IT" sz="2500" dirty="0" smtClean="0"/>
              <a:t>, si </a:t>
            </a:r>
            <a:r>
              <a:rPr lang="it-IT" sz="2500" dirty="0"/>
              <a:t>applicano le disposizioni di cui al comma 1</a:t>
            </a:r>
            <a:r>
              <a:rPr lang="it-IT" sz="2500" dirty="0" smtClean="0"/>
              <a:t>.</a:t>
            </a:r>
            <a:endParaRPr lang="it-IT" sz="2500" b="1" dirty="0" smtClean="0"/>
          </a:p>
        </p:txBody>
      </p:sp>
      <p:sp>
        <p:nvSpPr>
          <p:cNvPr id="7" name="Titolo 1"/>
          <p:cNvSpPr>
            <a:spLocks noGrp="1"/>
          </p:cNvSpPr>
          <p:nvPr>
            <p:ph type="title"/>
          </p:nvPr>
        </p:nvSpPr>
        <p:spPr>
          <a:xfrm>
            <a:off x="685800" y="0"/>
            <a:ext cx="10820400" cy="840230"/>
          </a:xfrm>
        </p:spPr>
        <p:txBody>
          <a:bodyPr wrap="square">
            <a:spAutoFit/>
          </a:bodyPr>
          <a:lstStyle/>
          <a:p>
            <a:pPr marL="685800" lvl="0" indent="-685800">
              <a:spcBef>
                <a:spcPts val="1000"/>
              </a:spcBef>
              <a:buFont typeface="Wingdings" panose="05000000000000000000" pitchFamily="2" charset="2"/>
              <a:buChar char="ü"/>
            </a:pPr>
            <a:r>
              <a:rPr lang="it-IT" b="1" dirty="0" smtClean="0"/>
              <a:t>Contributo unificato</a:t>
            </a:r>
            <a:r>
              <a:rPr lang="it-IT" dirty="0" smtClean="0"/>
              <a:t> (dal 1/1/2017)</a:t>
            </a:r>
            <a:endParaRPr lang="it-IT" b="1" dirty="0"/>
          </a:p>
        </p:txBody>
      </p:sp>
    </p:spTree>
    <p:extLst>
      <p:ext uri="{BB962C8B-B14F-4D97-AF65-F5344CB8AC3E}">
        <p14:creationId xmlns:p14="http://schemas.microsoft.com/office/powerpoint/2010/main" val="4011759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1981200"/>
            <a:ext cx="10873599" cy="4495800"/>
          </a:xfrm>
        </p:spPr>
        <p:txBody>
          <a:bodyPr>
            <a:normAutofit/>
          </a:bodyPr>
          <a:lstStyle/>
          <a:p>
            <a:pPr marL="0" indent="0">
              <a:buNone/>
            </a:pPr>
            <a:r>
              <a:rPr lang="it-IT" b="1" dirty="0" smtClean="0"/>
              <a:t> </a:t>
            </a:r>
            <a:r>
              <a:rPr lang="it-IT" b="1" dirty="0"/>
              <a:t>cinque </a:t>
            </a:r>
            <a:r>
              <a:rPr lang="it-IT" b="1" dirty="0">
                <a:hlinkClick r:id="rId2"/>
              </a:rPr>
              <a:t>moduli </a:t>
            </a:r>
            <a:r>
              <a:rPr lang="it-IT" b="1" dirty="0" smtClean="0"/>
              <a:t>da </a:t>
            </a:r>
            <a:r>
              <a:rPr lang="it-IT" b="1" dirty="0"/>
              <a:t>compilare (.</a:t>
            </a:r>
            <a:r>
              <a:rPr lang="it-IT" b="1" i="1" dirty="0"/>
              <a:t>pdf</a:t>
            </a:r>
            <a:r>
              <a:rPr lang="it-IT" b="1" dirty="0"/>
              <a:t> editabile</a:t>
            </a:r>
            <a:r>
              <a:rPr lang="it-IT" b="1" dirty="0" smtClean="0"/>
              <a:t>)</a:t>
            </a:r>
            <a:endParaRPr lang="it-IT" dirty="0"/>
          </a:p>
          <a:p>
            <a:pPr algn="just"/>
            <a:r>
              <a:rPr lang="it-IT" b="1" dirty="0" smtClean="0"/>
              <a:t>Deposito: 	dell’atto introduttivo</a:t>
            </a:r>
          </a:p>
          <a:p>
            <a:pPr algn="just"/>
            <a:r>
              <a:rPr lang="it-IT" b="1" dirty="0" smtClean="0"/>
              <a:t>Deposito: 	degli </a:t>
            </a:r>
            <a:r>
              <a:rPr lang="it-IT" b="1" dirty="0"/>
              <a:t>atti </a:t>
            </a:r>
            <a:r>
              <a:rPr lang="it-IT" b="1" dirty="0" smtClean="0"/>
              <a:t>successivi</a:t>
            </a:r>
          </a:p>
          <a:p>
            <a:pPr algn="just"/>
            <a:r>
              <a:rPr lang="it-IT" b="1" dirty="0" smtClean="0"/>
              <a:t>Deposito:	di </a:t>
            </a:r>
            <a:r>
              <a:rPr lang="it-IT" b="1" dirty="0"/>
              <a:t>richieste di </a:t>
            </a:r>
            <a:r>
              <a:rPr lang="it-IT" b="1" dirty="0" smtClean="0"/>
              <a:t>segreteria </a:t>
            </a:r>
            <a:r>
              <a:rPr lang="it-IT" sz="2600" b="1" dirty="0" smtClean="0"/>
              <a:t>(per richieste 					e istanze che non sono atti di causa)</a:t>
            </a:r>
          </a:p>
          <a:p>
            <a:pPr algn="just"/>
            <a:r>
              <a:rPr lang="it-IT" b="1" dirty="0" smtClean="0"/>
              <a:t>Deposito:	di </a:t>
            </a:r>
            <a:r>
              <a:rPr lang="it-IT" b="1" dirty="0"/>
              <a:t>istanze </a:t>
            </a:r>
            <a:r>
              <a:rPr lang="it-IT" b="1" i="1" dirty="0"/>
              <a:t>ante </a:t>
            </a:r>
            <a:r>
              <a:rPr lang="it-IT" b="1" i="1" dirty="0" err="1" smtClean="0"/>
              <a:t>causam</a:t>
            </a:r>
            <a:endParaRPr lang="it-IT" b="1" dirty="0"/>
          </a:p>
          <a:p>
            <a:pPr algn="just"/>
            <a:r>
              <a:rPr lang="it-IT" b="1" dirty="0" smtClean="0"/>
              <a:t>Deposito:	delle </a:t>
            </a:r>
            <a:r>
              <a:rPr lang="it-IT" b="1" dirty="0"/>
              <a:t>parti non rituali </a:t>
            </a:r>
            <a:endParaRPr lang="it-IT" b="1" dirty="0" smtClean="0"/>
          </a:p>
          <a:p>
            <a:pPr marL="0" indent="0" algn="just">
              <a:buNone/>
            </a:pPr>
            <a:endParaRPr lang="it-IT" sz="1400" b="1" dirty="0" smtClean="0"/>
          </a:p>
          <a:p>
            <a:pPr marL="0" indent="0" algn="just">
              <a:buNone/>
            </a:pPr>
            <a:r>
              <a:rPr lang="it-IT" dirty="0" smtClean="0">
                <a:solidFill>
                  <a:schemeClr val="tx1"/>
                </a:solidFill>
                <a:hlinkClick r:id="rId3"/>
              </a:rPr>
              <a:t>+ Foglio </a:t>
            </a:r>
            <a:r>
              <a:rPr lang="it-IT" dirty="0">
                <a:solidFill>
                  <a:schemeClr val="tx1"/>
                </a:solidFill>
                <a:hlinkClick r:id="rId3"/>
              </a:rPr>
              <a:t>Excel per parti ricorrenti e resistenti (Persone fisiche)</a:t>
            </a:r>
            <a:endParaRPr lang="it-IT" dirty="0">
              <a:solidFill>
                <a:schemeClr val="tx1"/>
              </a:solidFill>
            </a:endParaRPr>
          </a:p>
          <a:p>
            <a:pPr algn="just"/>
            <a:endParaRPr lang="it-IT" dirty="0"/>
          </a:p>
          <a:p>
            <a:pPr algn="just"/>
            <a:endParaRPr lang="it-IT" dirty="0"/>
          </a:p>
          <a:p>
            <a:pPr algn="just"/>
            <a:endParaRPr lang="it-IT" dirty="0"/>
          </a:p>
          <a:p>
            <a:endParaRPr lang="it-IT" dirty="0"/>
          </a:p>
        </p:txBody>
      </p:sp>
      <p:sp>
        <p:nvSpPr>
          <p:cNvPr id="6" name="Titolo 1"/>
          <p:cNvSpPr txBox="1">
            <a:spLocks/>
          </p:cNvSpPr>
          <p:nvPr/>
        </p:nvSpPr>
        <p:spPr>
          <a:xfrm>
            <a:off x="1120000" y="685800"/>
            <a:ext cx="10515600" cy="15240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857250" indent="-857250">
              <a:spcBef>
                <a:spcPts val="1000"/>
              </a:spcBef>
              <a:buFont typeface="Wingdings" panose="05000000000000000000" pitchFamily="2" charset="2"/>
              <a:buChar char="v"/>
            </a:pPr>
            <a:r>
              <a:rPr lang="it-IT" sz="5900" b="1" dirty="0" smtClean="0"/>
              <a:t>Il modulo per il deposito</a:t>
            </a:r>
            <a:r>
              <a:rPr lang="it-IT" sz="4400" dirty="0" smtClean="0"/>
              <a:t/>
            </a:r>
            <a:br>
              <a:rPr lang="it-IT" sz="4400" dirty="0" smtClean="0"/>
            </a:br>
            <a:r>
              <a:rPr lang="it-IT"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12 SPECIFICHE TECNICHE</a:t>
            </a:r>
            <a: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823563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256275"/>
            <a:ext cx="11407000" cy="4137212"/>
          </a:xfrm>
        </p:spPr>
        <p:txBody>
          <a:bodyPr>
            <a:normAutofit lnSpcReduction="10000"/>
          </a:bodyPr>
          <a:lstStyle/>
          <a:p>
            <a:pPr algn="just">
              <a:spcBef>
                <a:spcPts val="600"/>
              </a:spcBef>
            </a:pPr>
            <a:r>
              <a:rPr lang="it-IT" sz="3500" dirty="0" smtClean="0"/>
              <a:t>Il deposito </a:t>
            </a:r>
            <a:r>
              <a:rPr lang="it-IT" sz="3500" dirty="0"/>
              <a:t>va effettuato sempre tramite l’invio di uno o </a:t>
            </a:r>
            <a:r>
              <a:rPr lang="it-IT" sz="3500" dirty="0" smtClean="0"/>
              <a:t>più̀ </a:t>
            </a:r>
            <a:r>
              <a:rPr lang="it-IT" sz="3500" dirty="0"/>
              <a:t>moduli </a:t>
            </a:r>
            <a:endParaRPr lang="it-IT" sz="3500" dirty="0" smtClean="0"/>
          </a:p>
          <a:p>
            <a:pPr algn="just">
              <a:spcBef>
                <a:spcPts val="600"/>
              </a:spcBef>
            </a:pPr>
            <a:endParaRPr lang="it-IT" sz="1300" dirty="0"/>
          </a:p>
          <a:p>
            <a:pPr algn="just">
              <a:spcBef>
                <a:spcPts val="600"/>
              </a:spcBef>
            </a:pPr>
            <a:r>
              <a:rPr lang="it-IT" sz="3500" dirty="0"/>
              <a:t>(peso massimo non superiore a 30 MB) </a:t>
            </a:r>
            <a:endParaRPr lang="it-IT" sz="3500" dirty="0" smtClean="0"/>
          </a:p>
          <a:p>
            <a:pPr algn="just">
              <a:spcBef>
                <a:spcPts val="600"/>
              </a:spcBef>
            </a:pPr>
            <a:endParaRPr lang="it-IT" sz="1300" dirty="0"/>
          </a:p>
          <a:p>
            <a:pPr algn="just">
              <a:spcBef>
                <a:spcPts val="600"/>
              </a:spcBef>
            </a:pPr>
            <a:r>
              <a:rPr lang="it-IT" sz="3500" dirty="0"/>
              <a:t>è</a:t>
            </a:r>
            <a:r>
              <a:rPr lang="it-IT" sz="3500" dirty="0" smtClean="0"/>
              <a:t> </a:t>
            </a:r>
            <a:r>
              <a:rPr lang="it-IT" sz="3500" dirty="0"/>
              <a:t>consentito il deposito </a:t>
            </a:r>
            <a:r>
              <a:rPr lang="it-IT" sz="3500" dirty="0" smtClean="0"/>
              <a:t>frazionato “</a:t>
            </a:r>
            <a:r>
              <a:rPr lang="it-IT" sz="3500" i="1" dirty="0" smtClean="0"/>
              <a:t>quando il messaggio eccede la dimensione massima gestibile dalla casella del mittente</a:t>
            </a:r>
            <a:r>
              <a:rPr lang="it-IT" sz="3500" dirty="0" smtClean="0"/>
              <a:t>” : in </a:t>
            </a:r>
            <a:r>
              <a:rPr lang="it-IT" sz="3500" dirty="0"/>
              <a:t>questo caso, </a:t>
            </a:r>
            <a:r>
              <a:rPr lang="it-IT" sz="3500" dirty="0" smtClean="0"/>
              <a:t>“</a:t>
            </a:r>
            <a:r>
              <a:rPr lang="it-IT" sz="3500" i="1" dirty="0" smtClean="0"/>
              <a:t>il </a:t>
            </a:r>
            <a:r>
              <a:rPr lang="it-IT" sz="3500" i="1" dirty="0"/>
              <a:t>deposito si perfeziona con la generazione dell’ultima ricevuta di </a:t>
            </a:r>
            <a:r>
              <a:rPr lang="it-IT" sz="3500" i="1" dirty="0" smtClean="0"/>
              <a:t>accettazione</a:t>
            </a:r>
            <a:r>
              <a:rPr lang="it-IT" sz="3500" dirty="0" smtClean="0"/>
              <a:t>” ( </a:t>
            </a:r>
            <a:r>
              <a:rPr lang="it-IT" sz="3500" dirty="0"/>
              <a:t>art. 10 </a:t>
            </a:r>
            <a:r>
              <a:rPr lang="it-IT" sz="3500" dirty="0" smtClean="0"/>
              <a:t>regolamento)</a:t>
            </a:r>
            <a:endParaRPr lang="it-IT" sz="3500" dirty="0"/>
          </a:p>
          <a:p>
            <a:pPr algn="just"/>
            <a:endParaRPr lang="it-IT" dirty="0"/>
          </a:p>
          <a:p>
            <a:pPr algn="just"/>
            <a:endParaRPr lang="it-IT" dirty="0"/>
          </a:p>
          <a:p>
            <a:pPr algn="just"/>
            <a:endParaRPr lang="it-IT" dirty="0"/>
          </a:p>
          <a:p>
            <a:endParaRPr lang="it-IT" dirty="0"/>
          </a:p>
        </p:txBody>
      </p:sp>
      <p:sp>
        <p:nvSpPr>
          <p:cNvPr id="5" name="Titolo 1"/>
          <p:cNvSpPr txBox="1">
            <a:spLocks/>
          </p:cNvSpPr>
          <p:nvPr/>
        </p:nvSpPr>
        <p:spPr>
          <a:xfrm>
            <a:off x="1120000" y="685800"/>
            <a:ext cx="10515600" cy="15240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5900" b="1" dirty="0" smtClean="0"/>
              <a:t>Il modulo per il deposito</a:t>
            </a:r>
            <a:r>
              <a:rPr lang="it-IT" sz="4800" dirty="0" smtClean="0"/>
              <a:t> (segue)</a:t>
            </a:r>
            <a:r>
              <a:rPr lang="it-IT" sz="4400" dirty="0" smtClean="0"/>
              <a:t/>
            </a:r>
            <a:br>
              <a:rPr lang="it-IT" sz="4400" dirty="0" smtClean="0"/>
            </a:br>
            <a:r>
              <a:rPr lang="it-IT"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9, comma 5 REGOLAMENTO, art. 12 SPECIFICHE TECNICHE</a:t>
            </a:r>
            <a: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4207597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1981200"/>
            <a:ext cx="10949799" cy="4648200"/>
          </a:xfrm>
        </p:spPr>
        <p:txBody>
          <a:bodyPr>
            <a:normAutofit/>
          </a:bodyPr>
          <a:lstStyle/>
          <a:p>
            <a:r>
              <a:rPr lang="it-IT" dirty="0"/>
              <a:t>effettuare il </a:t>
            </a:r>
            <a:r>
              <a:rPr lang="it-IT" i="1" dirty="0"/>
              <a:t>download</a:t>
            </a:r>
            <a:r>
              <a:rPr lang="it-IT" dirty="0"/>
              <a:t> del </a:t>
            </a:r>
            <a:r>
              <a:rPr lang="it-IT" dirty="0" smtClean="0"/>
              <a:t>modulo: aprire </a:t>
            </a:r>
            <a:r>
              <a:rPr lang="it-IT" dirty="0"/>
              <a:t>il modulo con il </a:t>
            </a:r>
            <a:r>
              <a:rPr lang="it-IT" i="1" dirty="0"/>
              <a:t>software Adobe Acrobat Reader </a:t>
            </a:r>
            <a:r>
              <a:rPr lang="it-IT" i="1" dirty="0" smtClean="0"/>
              <a:t>DC</a:t>
            </a:r>
            <a:endParaRPr lang="it-IT" dirty="0"/>
          </a:p>
          <a:p>
            <a:pPr algn="just"/>
            <a:r>
              <a:rPr lang="it-IT" dirty="0" smtClean="0"/>
              <a:t>salvare </a:t>
            </a:r>
            <a:r>
              <a:rPr lang="it-IT" dirty="0"/>
              <a:t>il modulo nel proprio </a:t>
            </a:r>
            <a:r>
              <a:rPr lang="it-IT" i="1" dirty="0" smtClean="0"/>
              <a:t>computer</a:t>
            </a:r>
          </a:p>
          <a:p>
            <a:pPr algn="just"/>
            <a:r>
              <a:rPr lang="it-IT" dirty="0" smtClean="0"/>
              <a:t>rinominare </a:t>
            </a:r>
            <a:r>
              <a:rPr lang="it-IT" dirty="0"/>
              <a:t>il </a:t>
            </a:r>
            <a:r>
              <a:rPr lang="it-IT" dirty="0" smtClean="0"/>
              <a:t>modulo</a:t>
            </a:r>
          </a:p>
          <a:p>
            <a:pPr algn="just"/>
            <a:r>
              <a:rPr lang="it-IT" dirty="0" smtClean="0"/>
              <a:t>compilare </a:t>
            </a:r>
            <a:r>
              <a:rPr lang="it-IT" dirty="0"/>
              <a:t>il </a:t>
            </a:r>
            <a:r>
              <a:rPr lang="it-IT" dirty="0" smtClean="0"/>
              <a:t>modulo </a:t>
            </a:r>
            <a:r>
              <a:rPr lang="it-IT" u="sng" dirty="0" smtClean="0"/>
              <a:t>nell’esatto ordine</a:t>
            </a:r>
          </a:p>
          <a:p>
            <a:pPr algn="just"/>
            <a:r>
              <a:rPr lang="it-IT" dirty="0" smtClean="0"/>
              <a:t>allegare </a:t>
            </a:r>
            <a:r>
              <a:rPr lang="it-IT" dirty="0"/>
              <a:t>atti </a:t>
            </a:r>
            <a:r>
              <a:rPr lang="it-IT" dirty="0" smtClean="0"/>
              <a:t>firmati digitalmente e</a:t>
            </a:r>
            <a:r>
              <a:rPr lang="it-IT" dirty="0"/>
              <a:t>/o documenti (massimo 30 MB</a:t>
            </a:r>
            <a:r>
              <a:rPr lang="it-IT" dirty="0" smtClean="0"/>
              <a:t>)</a:t>
            </a:r>
          </a:p>
          <a:p>
            <a:pPr algn="just"/>
            <a:r>
              <a:rPr lang="it-IT" dirty="0" smtClean="0"/>
              <a:t>firmare </a:t>
            </a:r>
            <a:r>
              <a:rPr lang="it-IT" dirty="0"/>
              <a:t>il modulo (solo il difensore in procura!</a:t>
            </a:r>
            <a:r>
              <a:rPr lang="it-IT" dirty="0" smtClean="0"/>
              <a:t>)</a:t>
            </a:r>
          </a:p>
          <a:p>
            <a:pPr algn="just"/>
            <a:r>
              <a:rPr lang="it-IT" dirty="0" smtClean="0"/>
              <a:t>inviare </a:t>
            </a:r>
            <a:r>
              <a:rPr lang="it-IT" dirty="0"/>
              <a:t>il modulo </a:t>
            </a:r>
          </a:p>
          <a:p>
            <a:endParaRPr lang="it-IT" dirty="0"/>
          </a:p>
          <a:p>
            <a:pPr algn="just"/>
            <a:endParaRPr lang="it-IT" dirty="0"/>
          </a:p>
          <a:p>
            <a:pPr algn="just"/>
            <a:endParaRPr lang="it-IT" dirty="0"/>
          </a:p>
          <a:p>
            <a:pPr algn="just"/>
            <a:endParaRPr lang="it-IT" dirty="0"/>
          </a:p>
          <a:p>
            <a:endParaRPr lang="it-IT" dirty="0"/>
          </a:p>
        </p:txBody>
      </p:sp>
      <p:sp>
        <p:nvSpPr>
          <p:cNvPr id="6" name="Titolo 1"/>
          <p:cNvSpPr txBox="1">
            <a:spLocks/>
          </p:cNvSpPr>
          <p:nvPr/>
        </p:nvSpPr>
        <p:spPr>
          <a:xfrm>
            <a:off x="1120000" y="685800"/>
            <a:ext cx="10515600" cy="15240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5900" b="1" dirty="0" smtClean="0"/>
              <a:t>Il modulo per il deposito</a:t>
            </a:r>
            <a:r>
              <a:rPr lang="it-IT" sz="4800" dirty="0" smtClean="0"/>
              <a:t> (segue)</a:t>
            </a:r>
            <a:r>
              <a:rPr lang="it-IT" sz="5900" b="1" dirty="0" smtClean="0"/>
              <a:t> </a:t>
            </a:r>
            <a:r>
              <a:rPr lang="it-IT" sz="4400" dirty="0" smtClean="0"/>
              <a:t/>
            </a:r>
            <a:br>
              <a:rPr lang="it-IT" sz="4400" dirty="0" smtClean="0"/>
            </a:br>
            <a:r>
              <a:rPr lang="it-IT"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6 e 7 SPECIFICHE TECNICHE</a:t>
            </a:r>
            <a: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1253839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Precisazione </a:t>
            </a:r>
            <a:endParaRPr lang="it-IT" dirty="0"/>
          </a:p>
        </p:txBody>
      </p:sp>
      <p:sp>
        <p:nvSpPr>
          <p:cNvPr id="3" name="Segnaposto contenuto 2"/>
          <p:cNvSpPr>
            <a:spLocks noGrp="1"/>
          </p:cNvSpPr>
          <p:nvPr>
            <p:ph idx="1"/>
          </p:nvPr>
        </p:nvSpPr>
        <p:spPr>
          <a:xfrm>
            <a:off x="685800" y="1690688"/>
            <a:ext cx="11353800" cy="4938712"/>
          </a:xfrm>
        </p:spPr>
        <p:txBody>
          <a:bodyPr>
            <a:normAutofit lnSpcReduction="10000"/>
          </a:bodyPr>
          <a:lstStyle/>
          <a:p>
            <a:pPr algn="just"/>
            <a:r>
              <a:rPr lang="it-IT" dirty="0"/>
              <a:t>La firma digitale deve essere apposta esclusivamente utilizzando la funzione prevista all’interno dei Moduli cliccando sul riquadro come da figura </a:t>
            </a:r>
            <a:r>
              <a:rPr lang="it-IT" dirty="0" smtClean="0"/>
              <a:t>seguente (</a:t>
            </a:r>
            <a:r>
              <a:rPr lang="it-IT" dirty="0"/>
              <a:t>questa regola vale solo per il modulo non per </a:t>
            </a:r>
            <a:r>
              <a:rPr lang="it-IT" dirty="0" smtClean="0"/>
              <a:t>i </a:t>
            </a:r>
            <a:r>
              <a:rPr lang="it-IT" i="1" dirty="0" smtClean="0"/>
              <a:t>file </a:t>
            </a:r>
            <a:r>
              <a:rPr lang="it-IT" dirty="0" smtClean="0"/>
              <a:t>allegati) .</a:t>
            </a:r>
          </a:p>
          <a:p>
            <a:endParaRPr lang="it-IT" dirty="0"/>
          </a:p>
          <a:p>
            <a:endParaRPr lang="it-IT" dirty="0"/>
          </a:p>
          <a:p>
            <a:pPr algn="just"/>
            <a:r>
              <a:rPr lang="it-IT" dirty="0"/>
              <a:t>Qualsiasi altra modalità di apposizione della firma digitale </a:t>
            </a:r>
            <a:r>
              <a:rPr lang="it-IT" dirty="0" smtClean="0"/>
              <a:t>(</a:t>
            </a:r>
            <a:r>
              <a:rPr lang="it-IT" dirty="0"/>
              <a:t>ad esempio trascinamento/apertura del file tramite il </a:t>
            </a:r>
            <a:r>
              <a:rPr lang="it-IT" i="1" dirty="0"/>
              <a:t>software</a:t>
            </a:r>
            <a:r>
              <a:rPr lang="it-IT" dirty="0"/>
              <a:t> del </a:t>
            </a:r>
            <a:r>
              <a:rPr lang="it-IT" i="1" dirty="0"/>
              <a:t>kit</a:t>
            </a:r>
            <a:r>
              <a:rPr lang="it-IT" dirty="0"/>
              <a:t> di firma) è causa di mancato </a:t>
            </a:r>
            <a:r>
              <a:rPr lang="it-IT" dirty="0" smtClean="0"/>
              <a:t>deposito (questa regola vale solo per il modulo non per i </a:t>
            </a:r>
            <a:r>
              <a:rPr lang="it-IT" i="1" dirty="0" smtClean="0"/>
              <a:t>file </a:t>
            </a:r>
            <a:r>
              <a:rPr lang="it-IT" dirty="0" smtClean="0"/>
              <a:t>allegati)</a:t>
            </a:r>
          </a:p>
          <a:p>
            <a:pPr algn="just"/>
            <a:r>
              <a:rPr lang="it-IT" dirty="0" smtClean="0"/>
              <a:t>Si </a:t>
            </a:r>
            <a:r>
              <a:rPr lang="it-IT" dirty="0"/>
              <a:t>evidenzia che non sarà possibile utilizzare un sistema di firma digitale </a:t>
            </a:r>
            <a:r>
              <a:rPr lang="it-IT" dirty="0" smtClean="0"/>
              <a:t>remota</a:t>
            </a:r>
            <a:endParaRPr lang="it-IT" dirty="0"/>
          </a:p>
          <a:p>
            <a:endParaRPr lang="it-IT" dirty="0"/>
          </a:p>
          <a:p>
            <a:endParaRPr lang="it-IT" dirty="0"/>
          </a:p>
        </p:txBody>
      </p:sp>
      <p:pic>
        <p:nvPicPr>
          <p:cNvPr id="5" name="Immagine 4"/>
          <p:cNvPicPr>
            <a:picLocks noChangeAspect="1"/>
          </p:cNvPicPr>
          <p:nvPr/>
        </p:nvPicPr>
        <p:blipFill>
          <a:blip r:embed="rId2"/>
          <a:stretch>
            <a:fillRect/>
          </a:stretch>
        </p:blipFill>
        <p:spPr>
          <a:xfrm>
            <a:off x="838200" y="3117450"/>
            <a:ext cx="10718800" cy="660400"/>
          </a:xfrm>
          <a:prstGeom prst="rect">
            <a:avLst/>
          </a:prstGeom>
        </p:spPr>
      </p:pic>
    </p:spTree>
    <p:extLst>
      <p:ext uri="{BB962C8B-B14F-4D97-AF65-F5344CB8AC3E}">
        <p14:creationId xmlns:p14="http://schemas.microsoft.com/office/powerpoint/2010/main" val="549093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23900" y="2514600"/>
            <a:ext cx="10744200" cy="4191000"/>
          </a:xfrm>
        </p:spPr>
        <p:txBody>
          <a:bodyPr>
            <a:normAutofit/>
          </a:bodyPr>
          <a:lstStyle/>
          <a:p>
            <a:pPr algn="just"/>
            <a:r>
              <a:rPr lang="it-IT" sz="3600" dirty="0" smtClean="0"/>
              <a:t>Il principale formato è il .</a:t>
            </a:r>
            <a:r>
              <a:rPr lang="it-IT" sz="3600" i="1" dirty="0" smtClean="0"/>
              <a:t>pdf</a:t>
            </a:r>
            <a:r>
              <a:rPr lang="it-IT" sz="3600" dirty="0" smtClean="0"/>
              <a:t> </a:t>
            </a:r>
            <a:r>
              <a:rPr lang="it-IT" sz="3600" dirty="0"/>
              <a:t>nativo ottenuto dalla </a:t>
            </a:r>
            <a:r>
              <a:rPr lang="it-IT" sz="3600" dirty="0" smtClean="0"/>
              <a:t>“</a:t>
            </a:r>
            <a:r>
              <a:rPr lang="it-IT" sz="3600" i="1" dirty="0" smtClean="0"/>
              <a:t>trasformazione </a:t>
            </a:r>
            <a:r>
              <a:rPr lang="it-IT" sz="3600" i="1" dirty="0"/>
              <a:t>di un documento testuale, senza restrizioni per le operazioni di </a:t>
            </a:r>
            <a:r>
              <a:rPr lang="it-IT" sz="3600" i="1" dirty="0" smtClean="0"/>
              <a:t>selezione</a:t>
            </a:r>
            <a:r>
              <a:rPr lang="it-IT" sz="3600" i="1" dirty="0"/>
              <a:t> </a:t>
            </a:r>
            <a:r>
              <a:rPr lang="it-IT" sz="3600" i="1" dirty="0" smtClean="0"/>
              <a:t>e copia parti</a:t>
            </a:r>
            <a:r>
              <a:rPr lang="it-IT" sz="3600" dirty="0" smtClean="0"/>
              <a:t>” cfr. art. 5 comma 2 e 12,comma 1 </a:t>
            </a:r>
            <a:r>
              <a:rPr lang="it-IT" sz="3600" dirty="0" err="1" smtClean="0"/>
              <a:t>lett</a:t>
            </a:r>
            <a:r>
              <a:rPr lang="it-IT" sz="3600" dirty="0" smtClean="0"/>
              <a:t>. a) delle S.T. </a:t>
            </a:r>
          </a:p>
          <a:p>
            <a:pPr algn="just"/>
            <a:r>
              <a:rPr lang="it-IT" sz="3600" dirty="0" smtClean="0"/>
              <a:t>Sono ammessi </a:t>
            </a:r>
            <a:r>
              <a:rPr lang="it-IT" sz="3600" dirty="0"/>
              <a:t>.pdf da scansione di immagine solo per documenti esistenti solo in formato </a:t>
            </a:r>
            <a:r>
              <a:rPr lang="it-IT" sz="3600" dirty="0" smtClean="0"/>
              <a:t>cartaceo</a:t>
            </a:r>
            <a:endParaRPr lang="it-IT" sz="3600" dirty="0"/>
          </a:p>
        </p:txBody>
      </p:sp>
      <p:sp>
        <p:nvSpPr>
          <p:cNvPr id="5" name="Titolo 1"/>
          <p:cNvSpPr txBox="1">
            <a:spLocks/>
          </p:cNvSpPr>
          <p:nvPr/>
        </p:nvSpPr>
        <p:spPr>
          <a:xfrm>
            <a:off x="838200" y="533400"/>
            <a:ext cx="10797400" cy="16764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5900" b="1" dirty="0" smtClean="0"/>
              <a:t>Il modulo per il deposito: </a:t>
            </a:r>
            <a:r>
              <a:rPr lang="it-IT" sz="4800" u="sng" dirty="0" smtClean="0"/>
              <a:t>i formati dei file ammessi</a:t>
            </a:r>
            <a:r>
              <a:rPr lang="it-IT" sz="4800" dirty="0" smtClean="0"/>
              <a:t>  </a:t>
            </a:r>
            <a:br>
              <a:rPr lang="it-IT" sz="4800" dirty="0" smtClean="0"/>
            </a:br>
            <a:r>
              <a:rPr lang="it-IT" sz="3200" dirty="0" smtClean="0"/>
              <a:t>(</a:t>
            </a:r>
            <a:r>
              <a:rPr lang="it-IT"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12 SPECIFICHE TECNICHE)</a:t>
            </a:r>
            <a:r>
              <a:rPr lang="it-IT" b="1" dirty="0" smtClean="0"/>
              <a:t> </a:t>
            </a:r>
            <a:endParaRPr lang="it-IT" b="1" dirty="0"/>
          </a:p>
        </p:txBody>
      </p:sp>
    </p:spTree>
    <p:extLst>
      <p:ext uri="{BB962C8B-B14F-4D97-AF65-F5344CB8AC3E}">
        <p14:creationId xmlns:p14="http://schemas.microsoft.com/office/powerpoint/2010/main" val="4107651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15788" y="2433637"/>
            <a:ext cx="10560424" cy="4195763"/>
          </a:xfrm>
        </p:spPr>
        <p:txBody>
          <a:bodyPr>
            <a:normAutofit/>
          </a:bodyPr>
          <a:lstStyle/>
          <a:p>
            <a:pPr marL="0" indent="0" algn="just">
              <a:buNone/>
            </a:pPr>
            <a:r>
              <a:rPr lang="it-IT" dirty="0" smtClean="0"/>
              <a:t>ALTRI FORMATI AMMESSI </a:t>
            </a:r>
            <a:endParaRPr lang="it-IT" dirty="0"/>
          </a:p>
          <a:p>
            <a:pPr algn="just"/>
            <a:r>
              <a:rPr lang="it-IT" dirty="0"/>
              <a:t>.</a:t>
            </a:r>
            <a:r>
              <a:rPr lang="it-IT" i="1" dirty="0" err="1" smtClean="0"/>
              <a:t>txt</a:t>
            </a:r>
            <a:r>
              <a:rPr lang="it-IT" dirty="0" smtClean="0"/>
              <a:t> </a:t>
            </a:r>
            <a:r>
              <a:rPr lang="it-IT" dirty="0"/>
              <a:t>testo piano senza formattazione </a:t>
            </a:r>
          </a:p>
          <a:p>
            <a:pPr algn="just"/>
            <a:r>
              <a:rPr lang="it-IT" dirty="0"/>
              <a:t>.</a:t>
            </a:r>
            <a:r>
              <a:rPr lang="it-IT" i="1" dirty="0"/>
              <a:t>xml</a:t>
            </a:r>
            <a:r>
              <a:rPr lang="it-IT" dirty="0"/>
              <a:t> </a:t>
            </a:r>
            <a:r>
              <a:rPr lang="it-IT" i="1" dirty="0" err="1"/>
              <a:t>extended</a:t>
            </a:r>
            <a:r>
              <a:rPr lang="it-IT" i="1" dirty="0"/>
              <a:t> markup </a:t>
            </a:r>
            <a:r>
              <a:rPr lang="it-IT" i="1" dirty="0" err="1"/>
              <a:t>language</a:t>
            </a:r>
            <a:r>
              <a:rPr lang="it-IT" dirty="0"/>
              <a:t> </a:t>
            </a:r>
          </a:p>
          <a:p>
            <a:pPr algn="just"/>
            <a:r>
              <a:rPr lang="it-IT" dirty="0"/>
              <a:t>.</a:t>
            </a:r>
            <a:r>
              <a:rPr lang="it-IT" dirty="0" err="1"/>
              <a:t>jpg</a:t>
            </a:r>
            <a:r>
              <a:rPr lang="it-IT" dirty="0"/>
              <a:t> | .</a:t>
            </a:r>
            <a:r>
              <a:rPr lang="it-IT" i="1" dirty="0"/>
              <a:t>jpeg</a:t>
            </a:r>
            <a:r>
              <a:rPr lang="it-IT" dirty="0"/>
              <a:t> | .</a:t>
            </a:r>
            <a:r>
              <a:rPr lang="it-IT" i="1" dirty="0" err="1"/>
              <a:t>gif</a:t>
            </a:r>
            <a:r>
              <a:rPr lang="it-IT" dirty="0"/>
              <a:t> | .</a:t>
            </a:r>
            <a:r>
              <a:rPr lang="it-IT" i="1" dirty="0" err="1"/>
              <a:t>tiff</a:t>
            </a:r>
            <a:r>
              <a:rPr lang="it-IT" dirty="0"/>
              <a:t> | .</a:t>
            </a:r>
            <a:r>
              <a:rPr lang="it-IT" i="1" dirty="0" err="1"/>
              <a:t>tif</a:t>
            </a:r>
            <a:r>
              <a:rPr lang="it-IT" dirty="0"/>
              <a:t> immagini </a:t>
            </a:r>
          </a:p>
          <a:p>
            <a:pPr algn="just"/>
            <a:r>
              <a:rPr lang="it-IT" dirty="0"/>
              <a:t>.</a:t>
            </a:r>
            <a:r>
              <a:rPr lang="it-IT" i="1" dirty="0" err="1"/>
              <a:t>eml</a:t>
            </a:r>
            <a:r>
              <a:rPr lang="it-IT" dirty="0"/>
              <a:t> | .</a:t>
            </a:r>
            <a:r>
              <a:rPr lang="it-IT" i="1" dirty="0"/>
              <a:t>msg</a:t>
            </a:r>
            <a:r>
              <a:rPr lang="it-IT" dirty="0"/>
              <a:t> messaggi di posta elettronica contenenti file nei formati ammessi </a:t>
            </a:r>
          </a:p>
          <a:p>
            <a:pPr algn="just"/>
            <a:r>
              <a:rPr lang="it-IT" i="1" dirty="0"/>
              <a:t>.zip|.</a:t>
            </a:r>
            <a:r>
              <a:rPr lang="it-IT" i="1" dirty="0" err="1"/>
              <a:t>rar</a:t>
            </a:r>
            <a:r>
              <a:rPr lang="it-IT" i="1" dirty="0"/>
              <a:t> </a:t>
            </a:r>
            <a:r>
              <a:rPr lang="it-IT" i="1" dirty="0" smtClean="0"/>
              <a:t>archivi compressi </a:t>
            </a:r>
            <a:r>
              <a:rPr lang="it-IT" i="1" dirty="0" err="1" smtClean="0"/>
              <a:t>WinZip</a:t>
            </a:r>
            <a:r>
              <a:rPr lang="it-IT" i="1" dirty="0" smtClean="0"/>
              <a:t> o </a:t>
            </a:r>
            <a:r>
              <a:rPr lang="it-IT" i="1" dirty="0" err="1" smtClean="0"/>
              <a:t>WinRAR</a:t>
            </a:r>
            <a:r>
              <a:rPr lang="it-IT" dirty="0" smtClean="0"/>
              <a:t> contenenti file </a:t>
            </a:r>
            <a:r>
              <a:rPr lang="it-IT" dirty="0"/>
              <a:t>nei formati ammessi </a:t>
            </a:r>
          </a:p>
          <a:p>
            <a:endParaRPr lang="it-IT" dirty="0"/>
          </a:p>
        </p:txBody>
      </p:sp>
      <p:sp>
        <p:nvSpPr>
          <p:cNvPr id="5" name="Titolo 1"/>
          <p:cNvSpPr txBox="1">
            <a:spLocks/>
          </p:cNvSpPr>
          <p:nvPr/>
        </p:nvSpPr>
        <p:spPr>
          <a:xfrm>
            <a:off x="838200" y="533400"/>
            <a:ext cx="10797400" cy="16764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5800" dirty="0" smtClean="0"/>
              <a:t>segue: </a:t>
            </a:r>
            <a:r>
              <a:rPr lang="it-IT" sz="5900" b="1" dirty="0" smtClean="0"/>
              <a:t>Il modulo per il deposito: </a:t>
            </a:r>
            <a:r>
              <a:rPr lang="it-IT" sz="4800" u="sng" dirty="0" smtClean="0"/>
              <a:t>i formati dei file ammessi</a:t>
            </a:r>
            <a:r>
              <a:rPr lang="it-IT" sz="4800" dirty="0" smtClean="0"/>
              <a:t>  </a:t>
            </a:r>
            <a:br>
              <a:rPr lang="it-IT" sz="4800" dirty="0" smtClean="0"/>
            </a:br>
            <a:r>
              <a:rPr lang="it-IT" sz="3200" dirty="0" smtClean="0"/>
              <a:t>(</a:t>
            </a:r>
            <a:r>
              <a:rPr lang="it-IT"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12 SPECIFICHE TECNICHE)</a:t>
            </a:r>
            <a:r>
              <a:rPr lang="it-IT" b="1" dirty="0" smtClean="0"/>
              <a:t> </a:t>
            </a:r>
            <a:endParaRPr lang="it-IT" b="1" dirty="0"/>
          </a:p>
        </p:txBody>
      </p:sp>
    </p:spTree>
    <p:extLst>
      <p:ext uri="{BB962C8B-B14F-4D97-AF65-F5344CB8AC3E}">
        <p14:creationId xmlns:p14="http://schemas.microsoft.com/office/powerpoint/2010/main" val="2713772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2281518"/>
            <a:ext cx="10578353" cy="4572000"/>
          </a:xfrm>
        </p:spPr>
        <p:txBody>
          <a:bodyPr>
            <a:normAutofit/>
          </a:bodyPr>
          <a:lstStyle/>
          <a:p>
            <a:pPr marL="0" indent="0" algn="just">
              <a:buNone/>
            </a:pPr>
            <a:r>
              <a:rPr lang="it-IT" sz="3200" dirty="0" smtClean="0"/>
              <a:t>Due modalità̀ </a:t>
            </a:r>
            <a:r>
              <a:rPr lang="it-IT" sz="3200" dirty="0"/>
              <a:t>per inviare il modulo </a:t>
            </a:r>
          </a:p>
          <a:p>
            <a:pPr algn="just"/>
            <a:r>
              <a:rPr lang="it-IT" sz="3200" b="1" dirty="0" smtClean="0">
                <a:solidFill>
                  <a:schemeClr val="tx1"/>
                </a:solidFill>
              </a:rPr>
              <a:t>PEC </a:t>
            </a:r>
            <a:r>
              <a:rPr lang="it-IT" sz="3200" dirty="0" smtClean="0"/>
              <a:t> è la </a:t>
            </a:r>
            <a:r>
              <a:rPr lang="it-IT" sz="3200" i="1" dirty="0" smtClean="0"/>
              <a:t>modalità̀</a:t>
            </a:r>
            <a:r>
              <a:rPr lang="it-IT" sz="3200" dirty="0" smtClean="0"/>
              <a:t> </a:t>
            </a:r>
            <a:r>
              <a:rPr lang="it-IT" sz="3200" dirty="0"/>
              <a:t>ordinaria </a:t>
            </a:r>
            <a:r>
              <a:rPr lang="it-IT" sz="3200" dirty="0" smtClean="0"/>
              <a:t>(</a:t>
            </a:r>
            <a:r>
              <a:rPr lang="it-IT" sz="3200" dirty="0" err="1" smtClean="0"/>
              <a:t>n.b.</a:t>
            </a:r>
            <a:r>
              <a:rPr lang="it-IT" sz="3200" dirty="0" smtClean="0"/>
              <a:t> attivare l’opzione </a:t>
            </a:r>
            <a:r>
              <a:rPr lang="it-IT" sz="3200" u="sng" dirty="0" smtClean="0"/>
              <a:t>ricevuta di consegna competa</a:t>
            </a:r>
            <a:r>
              <a:rPr lang="it-IT" sz="3200" dirty="0" smtClean="0"/>
              <a:t>)</a:t>
            </a:r>
            <a:endParaRPr lang="it-IT" sz="3200" dirty="0"/>
          </a:p>
          <a:p>
            <a:pPr algn="just"/>
            <a:r>
              <a:rPr lang="it-IT" sz="3200" b="1" i="1" dirty="0">
                <a:solidFill>
                  <a:schemeClr val="tx1"/>
                </a:solidFill>
              </a:rPr>
              <a:t>UPLOAD</a:t>
            </a:r>
            <a:r>
              <a:rPr lang="it-IT" sz="3200" b="1" dirty="0">
                <a:solidFill>
                  <a:schemeClr val="tx1"/>
                </a:solidFill>
              </a:rPr>
              <a:t> </a:t>
            </a:r>
            <a:r>
              <a:rPr lang="it-IT" sz="3200" dirty="0" smtClean="0"/>
              <a:t>: solo </a:t>
            </a:r>
            <a:r>
              <a:rPr lang="it-IT" sz="3200" dirty="0"/>
              <a:t>in caso </a:t>
            </a:r>
            <a:r>
              <a:rPr lang="it-IT" sz="3200" dirty="0" smtClean="0"/>
              <a:t>di:</a:t>
            </a:r>
          </a:p>
          <a:p>
            <a:pPr marL="0" indent="0" algn="just">
              <a:buNone/>
            </a:pPr>
            <a:r>
              <a:rPr lang="it-IT" sz="3200" dirty="0" smtClean="0"/>
              <a:t>- comprovata </a:t>
            </a:r>
            <a:r>
              <a:rPr lang="it-IT" sz="3200" dirty="0"/>
              <a:t>impossibilità tecnica del sistema informatico della cancelleria a ricevere la </a:t>
            </a:r>
            <a:r>
              <a:rPr lang="it-IT" sz="3200" dirty="0" err="1" smtClean="0"/>
              <a:t>p.e.c</a:t>
            </a:r>
            <a:r>
              <a:rPr lang="it-IT" sz="3200" dirty="0" smtClean="0"/>
              <a:t>.</a:t>
            </a:r>
          </a:p>
          <a:p>
            <a:pPr marL="0" indent="0" algn="just">
              <a:buNone/>
            </a:pPr>
            <a:r>
              <a:rPr lang="it-IT" sz="3200" dirty="0" smtClean="0"/>
              <a:t>- o </a:t>
            </a:r>
            <a:r>
              <a:rPr lang="it-IT" sz="3200" dirty="0"/>
              <a:t>in caso di documento singolo di dimensione superiore a 30 </a:t>
            </a:r>
            <a:r>
              <a:rPr lang="it-IT" sz="3200" dirty="0" smtClean="0"/>
              <a:t>MB</a:t>
            </a:r>
            <a:endParaRPr lang="it-IT" sz="3200" dirty="0"/>
          </a:p>
        </p:txBody>
      </p:sp>
      <p:sp>
        <p:nvSpPr>
          <p:cNvPr id="5" name="Titolo 1"/>
          <p:cNvSpPr txBox="1">
            <a:spLocks/>
          </p:cNvSpPr>
          <p:nvPr/>
        </p:nvSpPr>
        <p:spPr>
          <a:xfrm>
            <a:off x="762000" y="533400"/>
            <a:ext cx="10896600" cy="175260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6400" b="1" dirty="0" smtClean="0"/>
              <a:t>Trasmissione del modulo per il deposito</a:t>
            </a:r>
            <a:r>
              <a:rPr lang="it-IT" sz="4400" dirty="0" smtClean="0"/>
              <a:t/>
            </a:r>
            <a:br>
              <a:rPr lang="it-IT" sz="4400" dirty="0" smtClean="0"/>
            </a:br>
            <a:r>
              <a:rPr lang="it-IT"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6 REGOLAMENTO</a:t>
            </a:r>
            <a: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256333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2342" y="0"/>
            <a:ext cx="10515600" cy="1325563"/>
          </a:xfrm>
        </p:spPr>
        <p:txBody>
          <a:bodyPr/>
          <a:lstStyle/>
          <a:p>
            <a:pPr marL="685800" indent="-685800">
              <a:buFont typeface="Wingdings" panose="05000000000000000000" pitchFamily="2" charset="2"/>
              <a:buChar char="q"/>
            </a:pPr>
            <a:r>
              <a:rPr lang="it-IT" dirty="0" smtClean="0"/>
              <a:t>Strumenti</a:t>
            </a:r>
            <a:endParaRPr lang="it-IT" dirty="0"/>
          </a:p>
        </p:txBody>
      </p:sp>
      <p:sp>
        <p:nvSpPr>
          <p:cNvPr id="3" name="Segnaposto contenuto 2"/>
          <p:cNvSpPr>
            <a:spLocks noGrp="1"/>
          </p:cNvSpPr>
          <p:nvPr>
            <p:ph idx="1"/>
          </p:nvPr>
        </p:nvSpPr>
        <p:spPr>
          <a:xfrm>
            <a:off x="304800" y="1143000"/>
            <a:ext cx="11582400" cy="5562600"/>
          </a:xfrm>
        </p:spPr>
        <p:txBody>
          <a:bodyPr>
            <a:noAutofit/>
          </a:bodyPr>
          <a:lstStyle/>
          <a:p>
            <a:pPr algn="just"/>
            <a:r>
              <a:rPr lang="it-IT" sz="2600" dirty="0" smtClean="0"/>
              <a:t>Dispositivo di firma digitale: requisiti art. 24 CAD</a:t>
            </a:r>
          </a:p>
          <a:p>
            <a:pPr algn="just"/>
            <a:r>
              <a:rPr lang="it-IT" sz="2600" dirty="0"/>
              <a:t>Essere dotato di certificato di firma digitale su </a:t>
            </a:r>
            <a:r>
              <a:rPr lang="it-IT" sz="2600" i="1" dirty="0" err="1"/>
              <a:t>token</a:t>
            </a:r>
            <a:r>
              <a:rPr lang="it-IT" sz="2600" dirty="0"/>
              <a:t> crittografico (</a:t>
            </a:r>
            <a:r>
              <a:rPr lang="it-IT" sz="2600" i="1" dirty="0" err="1"/>
              <a:t>smart</a:t>
            </a:r>
            <a:r>
              <a:rPr lang="it-IT" sz="2600" i="1" dirty="0"/>
              <a:t> card </a:t>
            </a:r>
            <a:r>
              <a:rPr lang="it-IT" sz="2600" dirty="0"/>
              <a:t>o chiavetta </a:t>
            </a:r>
            <a:r>
              <a:rPr lang="it-IT" sz="2600" i="1" dirty="0"/>
              <a:t>USB</a:t>
            </a:r>
            <a:r>
              <a:rPr lang="it-IT" sz="2600" dirty="0"/>
              <a:t>)  che sia valido, </a:t>
            </a:r>
            <a:r>
              <a:rPr lang="it-IT" sz="2600" u="sng" dirty="0"/>
              <a:t>non scaduto</a:t>
            </a:r>
            <a:r>
              <a:rPr lang="it-IT" sz="2600" dirty="0"/>
              <a:t> e </a:t>
            </a:r>
            <a:r>
              <a:rPr lang="it-IT" sz="2600" u="sng" dirty="0"/>
              <a:t>non in scadenza </a:t>
            </a:r>
          </a:p>
          <a:p>
            <a:pPr algn="just"/>
            <a:r>
              <a:rPr lang="it-IT" sz="2600" dirty="0" smtClean="0"/>
              <a:t>Casella </a:t>
            </a:r>
            <a:r>
              <a:rPr lang="it-IT" sz="2600" i="1" dirty="0" err="1" smtClean="0"/>
              <a:t>pec</a:t>
            </a:r>
            <a:r>
              <a:rPr lang="it-IT" sz="2600" dirty="0" smtClean="0"/>
              <a:t>: art. 15 del regolamento , deve risultare  dai pubblici elenchi, inoltre deve essere </a:t>
            </a:r>
            <a:r>
              <a:rPr lang="it-IT" sz="2600" u="sng" dirty="0" smtClean="0"/>
              <a:t>personale</a:t>
            </a:r>
            <a:r>
              <a:rPr lang="it-IT" sz="2600" dirty="0" smtClean="0"/>
              <a:t> dell'avv. non dello studio, deve essere dotata di </a:t>
            </a:r>
            <a:r>
              <a:rPr lang="it-IT" sz="2600" u="sng" dirty="0" smtClean="0"/>
              <a:t>antivirus</a:t>
            </a:r>
            <a:r>
              <a:rPr lang="it-IT" sz="2600" dirty="0" smtClean="0"/>
              <a:t> , </a:t>
            </a:r>
            <a:r>
              <a:rPr lang="it-IT" sz="2600" u="sng" dirty="0" smtClean="0"/>
              <a:t>spazio minimo</a:t>
            </a:r>
            <a:r>
              <a:rPr lang="it-IT" sz="2600" dirty="0" smtClean="0"/>
              <a:t> non inferiore a 1 </a:t>
            </a:r>
            <a:r>
              <a:rPr lang="it-IT" sz="2600" i="1" dirty="0" smtClean="0"/>
              <a:t>gigabyte</a:t>
            </a:r>
            <a:r>
              <a:rPr lang="it-IT" sz="2600" dirty="0" smtClean="0"/>
              <a:t> è un </a:t>
            </a:r>
            <a:r>
              <a:rPr lang="it-IT" sz="2600" u="sng" dirty="0" smtClean="0"/>
              <a:t>sistema di </a:t>
            </a:r>
            <a:r>
              <a:rPr lang="it-IT" sz="2600" i="1" u="sng" dirty="0" err="1" smtClean="0"/>
              <a:t>alert</a:t>
            </a:r>
            <a:r>
              <a:rPr lang="it-IT" sz="2600" u="sng" dirty="0" smtClean="0"/>
              <a:t> in caso di saturazione</a:t>
            </a:r>
            <a:r>
              <a:rPr lang="it-IT" sz="2600" dirty="0" smtClean="0"/>
              <a:t>  (abilitare opzione ricevuta completa)</a:t>
            </a:r>
          </a:p>
          <a:p>
            <a:r>
              <a:rPr lang="it-IT" sz="2600" i="1" dirty="0" smtClean="0"/>
              <a:t>Acrobat </a:t>
            </a:r>
            <a:r>
              <a:rPr lang="it-IT" sz="2600" i="1" dirty="0"/>
              <a:t>Reader </a:t>
            </a:r>
            <a:r>
              <a:rPr lang="it-IT" sz="2600" i="1" dirty="0" smtClean="0"/>
              <a:t>DC	</a:t>
            </a:r>
            <a:r>
              <a:rPr lang="it-IT" sz="2600" dirty="0" smtClean="0"/>
              <a:t> </a:t>
            </a:r>
            <a:br>
              <a:rPr lang="it-IT" sz="2600" dirty="0" smtClean="0"/>
            </a:br>
            <a:r>
              <a:rPr lang="it-IT" sz="2600" dirty="0" smtClean="0"/>
              <a:t>- scaricare (gratuitamente) da </a:t>
            </a:r>
            <a:r>
              <a:rPr lang="it-IT" sz="2600" i="1" dirty="0" smtClean="0"/>
              <a:t>https://get.adobe.com/it/reader </a:t>
            </a:r>
            <a:br>
              <a:rPr lang="it-IT" sz="2600" i="1" dirty="0" smtClean="0"/>
            </a:br>
            <a:r>
              <a:rPr lang="it-IT" sz="2600" i="1" dirty="0" smtClean="0"/>
              <a:t>- </a:t>
            </a:r>
            <a:r>
              <a:rPr lang="it-IT" sz="2600" dirty="0" smtClean="0"/>
              <a:t>configurare il software in modo tale che i moduli vengano firmati in formato </a:t>
            </a:r>
            <a:r>
              <a:rPr lang="it-IT" sz="2600" i="1" dirty="0" err="1" smtClean="0"/>
              <a:t>PAdES</a:t>
            </a:r>
            <a:r>
              <a:rPr lang="it-IT" sz="2600" dirty="0" smtClean="0"/>
              <a:t> e con algoritmo </a:t>
            </a:r>
            <a:r>
              <a:rPr lang="it-IT" sz="2600" i="1" dirty="0" smtClean="0"/>
              <a:t>SHA256</a:t>
            </a:r>
            <a:r>
              <a:rPr lang="it-IT" sz="2600" dirty="0" smtClean="0"/>
              <a:t> (delibera CNIPA n. 45/2009)  </a:t>
            </a:r>
            <a:r>
              <a:rPr lang="it-IT" sz="2600" dirty="0" smtClean="0">
                <a:hlinkClick r:id="rId2"/>
              </a:rPr>
              <a:t>Cfr. istruzioni sul sito della Giustizia Amministrativa</a:t>
            </a:r>
            <a:r>
              <a:rPr lang="it-IT" sz="2600" dirty="0"/>
              <a:t> </a:t>
            </a:r>
            <a:r>
              <a:rPr lang="it-IT" sz="2600" dirty="0" smtClean="0"/>
              <a:t>(per MAC vedere </a:t>
            </a:r>
            <a:r>
              <a:rPr lang="it-IT" sz="2600" dirty="0" smtClean="0">
                <a:hlinkClick r:id="rId3"/>
              </a:rPr>
              <a:t>qui</a:t>
            </a:r>
            <a:r>
              <a:rPr lang="it-IT" sz="2600" dirty="0" smtClean="0"/>
              <a:t>).</a:t>
            </a:r>
          </a:p>
          <a:p>
            <a:pPr algn="just"/>
            <a:r>
              <a:rPr lang="it-IT" sz="2600" dirty="0" smtClean="0"/>
              <a:t>Disporre di credenziali di accesso sul sito </a:t>
            </a:r>
            <a:r>
              <a:rPr lang="it-IT" sz="2600" dirty="0" smtClean="0">
                <a:hlinkClick r:id="rId4"/>
              </a:rPr>
              <a:t>www.giustizia-ammnistrativa.it</a:t>
            </a:r>
            <a:r>
              <a:rPr lang="it-IT" sz="2600" dirty="0" smtClean="0"/>
              <a:t> (</a:t>
            </a:r>
            <a:r>
              <a:rPr lang="it-IT" sz="2600" i="1" dirty="0" smtClean="0"/>
              <a:t>login</a:t>
            </a:r>
            <a:r>
              <a:rPr lang="it-IT" sz="2600" dirty="0" smtClean="0"/>
              <a:t> e </a:t>
            </a:r>
            <a:r>
              <a:rPr lang="it-IT" sz="2600" i="1" dirty="0" err="1" smtClean="0"/>
              <a:t>psw</a:t>
            </a:r>
            <a:r>
              <a:rPr lang="it-IT" sz="2600" dirty="0" smtClean="0"/>
              <a:t>)</a:t>
            </a:r>
          </a:p>
          <a:p>
            <a:pPr algn="just"/>
            <a:endParaRPr lang="it-IT" sz="2600" dirty="0" smtClean="0"/>
          </a:p>
          <a:p>
            <a:endParaRPr lang="it-IT" sz="2600" dirty="0"/>
          </a:p>
        </p:txBody>
      </p:sp>
    </p:spTree>
    <p:extLst>
      <p:ext uri="{BB962C8B-B14F-4D97-AF65-F5344CB8AC3E}">
        <p14:creationId xmlns:p14="http://schemas.microsoft.com/office/powerpoint/2010/main" val="988460241"/>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90494" y="2057400"/>
            <a:ext cx="11220506" cy="4495800"/>
          </a:xfrm>
        </p:spPr>
        <p:txBody>
          <a:bodyPr>
            <a:normAutofit fontScale="92500" lnSpcReduction="20000"/>
          </a:bodyPr>
          <a:lstStyle/>
          <a:p>
            <a:pPr algn="just"/>
            <a:r>
              <a:rPr lang="it-IT" sz="3000" dirty="0"/>
              <a:t>La </a:t>
            </a:r>
            <a:r>
              <a:rPr lang="it-IT" sz="3000" dirty="0" err="1"/>
              <a:t>modalita</a:t>
            </a:r>
            <a:r>
              <a:rPr lang="it-IT" sz="3000" dirty="0"/>
              <a:t>̀ ordinaria di deposito [del modulo contenente gli atti e/o i documenti e/o le istanze] avviene via </a:t>
            </a:r>
            <a:r>
              <a:rPr lang="it-IT" sz="3000" i="1" dirty="0" err="1" smtClean="0"/>
              <a:t>pec</a:t>
            </a:r>
            <a:r>
              <a:rPr lang="it-IT" sz="3000" dirty="0" smtClean="0"/>
              <a:t>. </a:t>
            </a:r>
            <a:endParaRPr lang="it-IT" sz="3000" dirty="0"/>
          </a:p>
          <a:p>
            <a:pPr algn="just"/>
            <a:r>
              <a:rPr lang="it-IT" sz="3000" dirty="0"/>
              <a:t>effettuato l’invio, il difensore </a:t>
            </a:r>
            <a:r>
              <a:rPr lang="it-IT" sz="3000" dirty="0" smtClean="0"/>
              <a:t>riceverà̀ </a:t>
            </a:r>
            <a:r>
              <a:rPr lang="it-IT" sz="3000" dirty="0"/>
              <a:t>tre messaggi</a:t>
            </a:r>
            <a:r>
              <a:rPr lang="it-IT" sz="3000" dirty="0" smtClean="0"/>
              <a:t>:</a:t>
            </a:r>
          </a:p>
          <a:p>
            <a:pPr marL="0" indent="0" algn="just">
              <a:buNone/>
            </a:pPr>
            <a:r>
              <a:rPr lang="it-IT" sz="3000" dirty="0" smtClean="0"/>
              <a:t>1</a:t>
            </a:r>
            <a:r>
              <a:rPr lang="it-IT" sz="3000" dirty="0"/>
              <a:t>. avvenuta </a:t>
            </a:r>
            <a:r>
              <a:rPr lang="it-IT" sz="3000" dirty="0" smtClean="0"/>
              <a:t>accettazione</a:t>
            </a:r>
          </a:p>
          <a:p>
            <a:pPr marL="0" indent="0" algn="just">
              <a:buNone/>
            </a:pPr>
            <a:r>
              <a:rPr lang="it-IT" sz="3000" dirty="0" smtClean="0"/>
              <a:t>2</a:t>
            </a:r>
            <a:r>
              <a:rPr lang="it-IT" sz="3000" dirty="0"/>
              <a:t>. avvenuta </a:t>
            </a:r>
            <a:r>
              <a:rPr lang="it-IT" sz="3000" dirty="0" smtClean="0"/>
              <a:t>consegna</a:t>
            </a:r>
          </a:p>
          <a:p>
            <a:pPr marL="0" indent="0" algn="just">
              <a:buNone/>
            </a:pPr>
            <a:r>
              <a:rPr lang="it-IT" sz="3000" dirty="0" smtClean="0"/>
              <a:t>3</a:t>
            </a:r>
            <a:r>
              <a:rPr lang="it-IT" sz="3000" dirty="0"/>
              <a:t>. avvenuta registrazione del deposito </a:t>
            </a:r>
          </a:p>
          <a:p>
            <a:pPr algn="just"/>
            <a:r>
              <a:rPr lang="it-IT" sz="3000" dirty="0" smtClean="0"/>
              <a:t>inviato </a:t>
            </a:r>
            <a:r>
              <a:rPr lang="it-IT" sz="3000" dirty="0"/>
              <a:t>dal </a:t>
            </a:r>
            <a:r>
              <a:rPr lang="it-IT" sz="3000" dirty="0" smtClean="0"/>
              <a:t>SIGA </a:t>
            </a:r>
            <a:r>
              <a:rPr lang="it-IT" sz="3000" dirty="0"/>
              <a:t>entro le ore 24.00 del giorno lavorativo successivo; il messaggio riporta il numero di protocollo assegnato e l’elenco degli atti e dei documenti trasmessi </a:t>
            </a:r>
          </a:p>
          <a:p>
            <a:pPr algn="just"/>
            <a:r>
              <a:rPr lang="it-IT" sz="3000" dirty="0"/>
              <a:t>s</a:t>
            </a:r>
            <a:r>
              <a:rPr lang="it-IT" sz="3000" dirty="0" smtClean="0"/>
              <a:t>e </a:t>
            </a:r>
            <a:r>
              <a:rPr lang="it-IT" sz="3000" dirty="0"/>
              <a:t>andato a buon fine, il deposito si intende </a:t>
            </a:r>
            <a:r>
              <a:rPr lang="it-IT" sz="3000" dirty="0" smtClean="0"/>
              <a:t>effettuato</a:t>
            </a:r>
            <a:r>
              <a:rPr lang="it-IT" sz="3000" dirty="0"/>
              <a:t> </a:t>
            </a:r>
            <a:r>
              <a:rPr lang="it-IT" sz="3000" dirty="0" smtClean="0"/>
              <a:t>nel </a:t>
            </a:r>
            <a:r>
              <a:rPr lang="it-IT" sz="3000" dirty="0"/>
              <a:t>momento in cui è stata generata la </a:t>
            </a:r>
            <a:r>
              <a:rPr lang="it-IT" sz="3000" i="1" dirty="0" err="1" smtClean="0"/>
              <a:t>p.e.c</a:t>
            </a:r>
            <a:r>
              <a:rPr lang="it-IT" sz="3000" i="1" dirty="0" smtClean="0"/>
              <a:t>.</a:t>
            </a:r>
            <a:r>
              <a:rPr lang="it-IT" sz="3000" dirty="0" smtClean="0"/>
              <a:t> </a:t>
            </a:r>
            <a:r>
              <a:rPr lang="it-IT" sz="3000" dirty="0"/>
              <a:t>di accettazione </a:t>
            </a:r>
          </a:p>
          <a:p>
            <a:pPr algn="just"/>
            <a:endParaRPr lang="it-IT" dirty="0"/>
          </a:p>
          <a:p>
            <a:endParaRPr lang="it-IT" dirty="0"/>
          </a:p>
          <a:p>
            <a:pPr algn="just"/>
            <a:endParaRPr lang="it-IT" dirty="0"/>
          </a:p>
          <a:p>
            <a:pPr algn="just"/>
            <a:endParaRPr lang="it-IT" dirty="0"/>
          </a:p>
          <a:p>
            <a:pPr algn="just"/>
            <a:endParaRPr lang="it-IT" dirty="0"/>
          </a:p>
          <a:p>
            <a:endParaRPr lang="it-IT" dirty="0"/>
          </a:p>
        </p:txBody>
      </p:sp>
      <p:sp>
        <p:nvSpPr>
          <p:cNvPr id="5" name="Titolo 1"/>
          <p:cNvSpPr txBox="1">
            <a:spLocks/>
          </p:cNvSpPr>
          <p:nvPr/>
        </p:nvSpPr>
        <p:spPr>
          <a:xfrm>
            <a:off x="1120000" y="685800"/>
            <a:ext cx="10515600" cy="15240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5900" b="1" dirty="0" smtClean="0"/>
              <a:t>Trasmissione tramite PEC</a:t>
            </a:r>
            <a:r>
              <a:rPr lang="it-IT" sz="4400" dirty="0" smtClean="0"/>
              <a:t/>
            </a:r>
            <a:br>
              <a:rPr lang="it-IT" sz="4400" dirty="0" smtClean="0"/>
            </a:br>
            <a:r>
              <a:rPr lang="it-IT"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9, REGOLAMENTO, art. 6 e 7 SPECIFICHE TECNICHE</a:t>
            </a:r>
            <a: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3276444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4300" y="2209800"/>
            <a:ext cx="10843400" cy="4267200"/>
          </a:xfrm>
        </p:spPr>
        <p:txBody>
          <a:bodyPr>
            <a:normAutofit/>
          </a:bodyPr>
          <a:lstStyle/>
          <a:p>
            <a:pPr algn="just"/>
            <a:r>
              <a:rPr lang="it-IT" sz="3200" dirty="0"/>
              <a:t>In caso di mancato rispetto delle caratteristiche tecniche, il difensore </a:t>
            </a:r>
            <a:r>
              <a:rPr lang="it-IT" sz="3200" dirty="0" smtClean="0"/>
              <a:t>riceverà̀ </a:t>
            </a:r>
            <a:r>
              <a:rPr lang="it-IT" sz="3200" dirty="0"/>
              <a:t>tre messaggi</a:t>
            </a:r>
            <a:r>
              <a:rPr lang="it-IT" sz="3200" dirty="0" smtClean="0"/>
              <a:t>: </a:t>
            </a:r>
          </a:p>
          <a:p>
            <a:pPr marL="0" indent="0">
              <a:buNone/>
            </a:pPr>
            <a:r>
              <a:rPr lang="it-IT" sz="3200" dirty="0" smtClean="0"/>
              <a:t>1. avvenuta accettazione</a:t>
            </a:r>
            <a:br>
              <a:rPr lang="it-IT" sz="3200" dirty="0" smtClean="0"/>
            </a:br>
            <a:r>
              <a:rPr lang="it-IT" sz="3200" dirty="0" smtClean="0"/>
              <a:t>2. avvenuta consegna</a:t>
            </a:r>
            <a:br>
              <a:rPr lang="it-IT" sz="3200" dirty="0" smtClean="0"/>
            </a:br>
            <a:r>
              <a:rPr lang="it-IT" sz="3200" dirty="0" smtClean="0"/>
              <a:t>3. messaggio di mancato deposito inviato dal SIGA entro le ore 24.00 del giorno lavorativo successivo (solo quando il mancato deposito dipende da ragioni tecniche si potrà inviare il modulo con </a:t>
            </a:r>
            <a:r>
              <a:rPr lang="it-IT" sz="3200" i="1" dirty="0" smtClean="0"/>
              <a:t>upload</a:t>
            </a:r>
            <a:r>
              <a:rPr lang="it-IT" dirty="0" smtClean="0"/>
              <a:t>)</a:t>
            </a:r>
            <a:endParaRPr lang="it-IT" dirty="0"/>
          </a:p>
          <a:p>
            <a:pPr algn="just"/>
            <a:endParaRPr lang="it-IT" dirty="0"/>
          </a:p>
          <a:p>
            <a:pPr algn="just"/>
            <a:endParaRPr lang="it-IT" dirty="0"/>
          </a:p>
          <a:p>
            <a:endParaRPr lang="it-IT" dirty="0"/>
          </a:p>
        </p:txBody>
      </p:sp>
      <p:sp>
        <p:nvSpPr>
          <p:cNvPr id="5" name="Titolo 1"/>
          <p:cNvSpPr txBox="1">
            <a:spLocks/>
          </p:cNvSpPr>
          <p:nvPr/>
        </p:nvSpPr>
        <p:spPr>
          <a:xfrm>
            <a:off x="1120000" y="685800"/>
            <a:ext cx="10515600" cy="15240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5900" b="1" dirty="0"/>
              <a:t>Trasmissione tramite </a:t>
            </a:r>
            <a:r>
              <a:rPr lang="it-IT" sz="5900" b="1" dirty="0" smtClean="0"/>
              <a:t>PEC </a:t>
            </a:r>
            <a:r>
              <a:rPr lang="it-IT" sz="4800" dirty="0" smtClean="0"/>
              <a:t>(segue)</a:t>
            </a:r>
            <a:r>
              <a:rPr lang="it-IT" sz="4400" dirty="0" smtClean="0"/>
              <a:t/>
            </a:r>
            <a:br>
              <a:rPr lang="it-IT" sz="4400" dirty="0" smtClean="0"/>
            </a:br>
            <a:r>
              <a:rPr lang="it-IT"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9, REGOLAMENTO, art. 6 e 7 SPECIFICHE TECNICHE</a:t>
            </a:r>
            <a: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1852649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91550" y="2012576"/>
            <a:ext cx="10808900" cy="4191000"/>
          </a:xfrm>
        </p:spPr>
        <p:txBody>
          <a:bodyPr>
            <a:normAutofit/>
          </a:bodyPr>
          <a:lstStyle/>
          <a:p>
            <a:pPr marL="0" indent="0" algn="just">
              <a:buNone/>
            </a:pPr>
            <a:r>
              <a:rPr lang="it-IT" sz="3500" b="1" dirty="0" smtClean="0">
                <a:solidFill>
                  <a:schemeClr val="tx1"/>
                </a:solidFill>
              </a:rPr>
              <a:t>In caso di ricezione del messaggio di mancata consegna </a:t>
            </a:r>
            <a:r>
              <a:rPr lang="it-IT" sz="3500" dirty="0" smtClean="0"/>
              <a:t>(seconda </a:t>
            </a:r>
            <a:r>
              <a:rPr lang="it-IT" sz="3500" i="1" dirty="0" err="1" smtClean="0"/>
              <a:t>p.e.c</a:t>
            </a:r>
            <a:r>
              <a:rPr lang="it-IT" sz="3500" i="1" dirty="0" smtClean="0"/>
              <a:t>.</a:t>
            </a:r>
            <a:r>
              <a:rPr lang="it-IT" sz="3500" dirty="0" smtClean="0"/>
              <a:t>): </a:t>
            </a:r>
            <a:endParaRPr lang="it-IT" sz="3500" dirty="0"/>
          </a:p>
          <a:p>
            <a:r>
              <a:rPr lang="it-IT" sz="3500" u="sng" dirty="0" smtClean="0"/>
              <a:t>Se </a:t>
            </a:r>
            <a:r>
              <a:rPr lang="it-IT" sz="3500" u="sng" dirty="0"/>
              <a:t>in </a:t>
            </a:r>
            <a:r>
              <a:rPr lang="it-IT" sz="3500" u="sng" dirty="0" smtClean="0"/>
              <a:t>termini</a:t>
            </a:r>
            <a:r>
              <a:rPr lang="it-IT" sz="3500" dirty="0" smtClean="0"/>
              <a:t>,</a:t>
            </a:r>
            <a:r>
              <a:rPr lang="it-IT" sz="3500" dirty="0"/>
              <a:t>	</a:t>
            </a:r>
            <a:r>
              <a:rPr lang="it-IT" sz="3500" dirty="0" smtClean="0"/>
              <a:t>il </a:t>
            </a:r>
            <a:r>
              <a:rPr lang="it-IT" sz="3500" dirty="0"/>
              <a:t>difensore potrà ripetere il </a:t>
            </a:r>
            <a:r>
              <a:rPr lang="it-IT" sz="3500" dirty="0" smtClean="0"/>
              <a:t>deposito</a:t>
            </a:r>
          </a:p>
          <a:p>
            <a:r>
              <a:rPr lang="it-IT" sz="3500" u="sng" dirty="0" smtClean="0"/>
              <a:t>Se </a:t>
            </a:r>
            <a:r>
              <a:rPr lang="it-IT" sz="3500" u="sng" dirty="0"/>
              <a:t>fuori </a:t>
            </a:r>
            <a:r>
              <a:rPr lang="it-IT" sz="3500" u="sng" dirty="0" smtClean="0"/>
              <a:t>termine</a:t>
            </a:r>
            <a:r>
              <a:rPr lang="it-IT" sz="3500" dirty="0" smtClean="0"/>
              <a:t>, il </a:t>
            </a:r>
            <a:r>
              <a:rPr lang="it-IT" sz="3500" dirty="0"/>
              <a:t>difensore </a:t>
            </a:r>
            <a:r>
              <a:rPr lang="it-IT" sz="3500" dirty="0" smtClean="0"/>
              <a:t>dovrà̀ </a:t>
            </a:r>
            <a:r>
              <a:rPr lang="it-IT" sz="3500" dirty="0"/>
              <a:t>chiedere al </a:t>
            </a:r>
            <a:r>
              <a:rPr lang="it-IT" sz="3500" dirty="0" smtClean="0"/>
              <a:t>Giudice la </a:t>
            </a:r>
            <a:r>
              <a:rPr lang="it-IT" sz="3500" dirty="0"/>
              <a:t>rimessione in termini, </a:t>
            </a:r>
            <a:r>
              <a:rPr lang="it-IT" sz="3500" dirty="0" smtClean="0"/>
              <a:t>allegando i due messaggi </a:t>
            </a:r>
            <a:r>
              <a:rPr lang="it-IT" sz="3500" dirty="0"/>
              <a:t>ricevuti per </a:t>
            </a:r>
            <a:r>
              <a:rPr lang="it-IT" sz="3500" dirty="0" smtClean="0"/>
              <a:t>dimostrare che </a:t>
            </a:r>
            <a:r>
              <a:rPr lang="it-IT" sz="3500" dirty="0"/>
              <a:t>la mancata consegna è </a:t>
            </a:r>
            <a:r>
              <a:rPr lang="it-IT" sz="3500" dirty="0" smtClean="0"/>
              <a:t>dovuta a cause non </a:t>
            </a:r>
            <a:r>
              <a:rPr lang="it-IT" sz="3500" dirty="0"/>
              <a:t>imputabili al difensore </a:t>
            </a:r>
          </a:p>
          <a:p>
            <a:endParaRPr lang="it-IT" dirty="0"/>
          </a:p>
        </p:txBody>
      </p:sp>
      <p:sp>
        <p:nvSpPr>
          <p:cNvPr id="5" name="Titolo 1"/>
          <p:cNvSpPr txBox="1">
            <a:spLocks/>
          </p:cNvSpPr>
          <p:nvPr/>
        </p:nvSpPr>
        <p:spPr>
          <a:xfrm>
            <a:off x="1120000" y="685800"/>
            <a:ext cx="10515600" cy="15240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5900" b="1" dirty="0"/>
              <a:t>Trasmissione tramite </a:t>
            </a:r>
            <a:r>
              <a:rPr lang="it-IT" sz="5900" b="1" dirty="0" smtClean="0"/>
              <a:t>PEC </a:t>
            </a:r>
            <a:r>
              <a:rPr lang="it-IT" sz="4800" dirty="0" smtClean="0"/>
              <a:t>(segue)</a:t>
            </a:r>
            <a:r>
              <a:rPr lang="it-IT" sz="4400" dirty="0" smtClean="0"/>
              <a:t/>
            </a:r>
            <a:br>
              <a:rPr lang="it-IT" sz="4400" dirty="0" smtClean="0"/>
            </a:br>
            <a:r>
              <a:rPr lang="it-IT"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9, REGOLAMENTO, art. 6 e 7 SPECIFICHE TECNICHE</a:t>
            </a:r>
            <a: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2919120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27495" y="2590800"/>
            <a:ext cx="10654905" cy="3581400"/>
          </a:xfrm>
          <a:ln>
            <a:solidFill>
              <a:srgbClr val="99FFCC"/>
            </a:solidFill>
          </a:ln>
        </p:spPr>
        <p:txBody>
          <a:bodyPr>
            <a:normAutofit/>
          </a:bodyPr>
          <a:lstStyle/>
          <a:p>
            <a:pPr algn="just"/>
            <a:r>
              <a:rPr lang="it-IT" dirty="0"/>
              <a:t>Entro le ore 24 del giorno di </a:t>
            </a:r>
            <a:r>
              <a:rPr lang="it-IT" dirty="0" smtClean="0"/>
              <a:t>scadenza la </a:t>
            </a:r>
            <a:r>
              <a:rPr lang="it-IT" dirty="0"/>
              <a:t>conferma positiva da parte del </a:t>
            </a:r>
            <a:r>
              <a:rPr lang="it-IT" dirty="0" smtClean="0"/>
              <a:t>SIGA (</a:t>
            </a:r>
            <a:r>
              <a:rPr lang="it-IT" dirty="0"/>
              <a:t>messaggio di ricezione del deposito) fa retroagire</a:t>
            </a:r>
            <a:br>
              <a:rPr lang="it-IT" dirty="0"/>
            </a:br>
            <a:r>
              <a:rPr lang="it-IT" dirty="0"/>
              <a:t>la data del deposito a quella della ricevuta di accettazione </a:t>
            </a:r>
          </a:p>
          <a:p>
            <a:pPr marL="0" indent="0" algn="just">
              <a:buNone/>
            </a:pPr>
            <a:r>
              <a:rPr lang="it-IT" u="sng" dirty="0"/>
              <a:t>ECCEZIONE</a:t>
            </a:r>
            <a:r>
              <a:rPr lang="it-IT" dirty="0"/>
              <a:t> </a:t>
            </a:r>
          </a:p>
          <a:p>
            <a:pPr algn="just"/>
            <a:r>
              <a:rPr lang="it-IT" dirty="0"/>
              <a:t>termine che scade il giorno precedente della trattazione in Camera di consiglio</a:t>
            </a:r>
            <a:r>
              <a:rPr lang="it-IT" dirty="0" smtClean="0"/>
              <a:t>. In </a:t>
            </a:r>
            <a:r>
              <a:rPr lang="it-IT" dirty="0"/>
              <a:t>questo caso: il deposito deve essere </a:t>
            </a:r>
            <a:r>
              <a:rPr lang="it-IT" dirty="0" smtClean="0"/>
              <a:t>effettuato </a:t>
            </a:r>
            <a:r>
              <a:rPr lang="it-IT" u="sng" dirty="0" smtClean="0"/>
              <a:t>entro </a:t>
            </a:r>
            <a:r>
              <a:rPr lang="it-IT" u="sng" dirty="0"/>
              <a:t>le ore 12 </a:t>
            </a:r>
            <a:r>
              <a:rPr lang="it-IT" dirty="0"/>
              <a:t>dell’ultimo giorno consentito </a:t>
            </a:r>
          </a:p>
          <a:p>
            <a:pPr marL="0" indent="0" algn="just">
              <a:buNone/>
            </a:pPr>
            <a:endParaRPr lang="it-IT" b="1" dirty="0"/>
          </a:p>
          <a:p>
            <a:pPr marL="0" indent="0" algn="just">
              <a:buNone/>
            </a:pPr>
            <a:endParaRPr lang="it-IT" dirty="0"/>
          </a:p>
          <a:p>
            <a:pPr marL="0" indent="0" algn="just">
              <a:buNone/>
            </a:pPr>
            <a:endParaRPr lang="it-IT" dirty="0"/>
          </a:p>
          <a:p>
            <a:pPr algn="just"/>
            <a:endParaRPr lang="it-IT" dirty="0"/>
          </a:p>
          <a:p>
            <a:endParaRPr lang="it-IT" dirty="0"/>
          </a:p>
          <a:p>
            <a:pPr algn="just"/>
            <a:endParaRPr lang="it-IT" dirty="0"/>
          </a:p>
          <a:p>
            <a:pPr algn="just"/>
            <a:endParaRPr lang="it-IT" dirty="0"/>
          </a:p>
          <a:p>
            <a:pPr algn="just"/>
            <a:endParaRPr lang="it-IT" dirty="0"/>
          </a:p>
          <a:p>
            <a:endParaRPr lang="it-IT" dirty="0"/>
          </a:p>
        </p:txBody>
      </p:sp>
      <p:sp>
        <p:nvSpPr>
          <p:cNvPr id="4" name="Freccia destra 3"/>
          <p:cNvSpPr/>
          <p:nvPr/>
        </p:nvSpPr>
        <p:spPr>
          <a:xfrm>
            <a:off x="167884" y="4003668"/>
            <a:ext cx="759611" cy="318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Titolo 1"/>
          <p:cNvSpPr txBox="1">
            <a:spLocks/>
          </p:cNvSpPr>
          <p:nvPr/>
        </p:nvSpPr>
        <p:spPr>
          <a:xfrm>
            <a:off x="1120000" y="685800"/>
            <a:ext cx="10515600" cy="1524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5000" b="1" dirty="0" smtClean="0"/>
              <a:t>Perfezionamento della trasmissione </a:t>
            </a:r>
            <a:r>
              <a:rPr lang="it-IT" sz="5000" b="1" dirty="0"/>
              <a:t>tramite </a:t>
            </a:r>
            <a:r>
              <a:rPr lang="it-IT" sz="5000" b="1" dirty="0" smtClean="0"/>
              <a:t>PEC</a:t>
            </a:r>
            <a:r>
              <a:rPr lang="it-IT" sz="5000" dirty="0" smtClean="0"/>
              <a:t/>
            </a:r>
            <a:br>
              <a:rPr lang="it-IT" sz="5000" dirty="0" smtClean="0"/>
            </a:br>
            <a:r>
              <a:rPr lang="it-IT" sz="29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9, commi 3 e 4 REGOLAMENTO</a:t>
            </a:r>
            <a:endParaRPr lang="it-IT" sz="2900" b="1" dirty="0"/>
          </a:p>
        </p:txBody>
      </p:sp>
    </p:spTree>
    <p:extLst>
      <p:ext uri="{BB962C8B-B14F-4D97-AF65-F5344CB8AC3E}">
        <p14:creationId xmlns:p14="http://schemas.microsoft.com/office/powerpoint/2010/main" val="1746811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2209800"/>
            <a:ext cx="10668000" cy="4267200"/>
          </a:xfrm>
        </p:spPr>
        <p:txBody>
          <a:bodyPr>
            <a:normAutofit/>
          </a:bodyPr>
          <a:lstStyle/>
          <a:p>
            <a:pPr algn="just"/>
            <a:r>
              <a:rPr lang="it-IT" dirty="0" smtClean="0"/>
              <a:t>Riversamento informatico diretto dei dati sul </a:t>
            </a:r>
            <a:r>
              <a:rPr lang="it-IT" i="1" dirty="0" smtClean="0"/>
              <a:t>server </a:t>
            </a:r>
            <a:r>
              <a:rPr lang="it-IT" dirty="0" smtClean="0"/>
              <a:t>di G.A. </a:t>
            </a:r>
            <a:endParaRPr lang="it-IT" i="1" dirty="0" smtClean="0"/>
          </a:p>
          <a:p>
            <a:pPr algn="just"/>
            <a:r>
              <a:rPr lang="it-IT" dirty="0" smtClean="0"/>
              <a:t>Modalità̀ </a:t>
            </a:r>
            <a:r>
              <a:rPr lang="it-IT" dirty="0"/>
              <a:t>straordinaria di deposito ammessa espressamente solo </a:t>
            </a:r>
            <a:r>
              <a:rPr lang="it-IT" dirty="0" smtClean="0"/>
              <a:t>nei seguenti casi</a:t>
            </a:r>
            <a:r>
              <a:rPr lang="it-IT" dirty="0"/>
              <a:t>: </a:t>
            </a:r>
          </a:p>
          <a:p>
            <a:pPr marL="0" indent="0" algn="just">
              <a:buNone/>
            </a:pPr>
            <a:r>
              <a:rPr lang="it-IT" dirty="0"/>
              <a:t>a) </a:t>
            </a:r>
            <a:r>
              <a:rPr lang="it-IT" dirty="0" smtClean="0"/>
              <a:t>impossibilità di depositare via </a:t>
            </a:r>
            <a:r>
              <a:rPr lang="it-IT" i="1" dirty="0" err="1" smtClean="0"/>
              <a:t>p.e.c</a:t>
            </a:r>
            <a:r>
              <a:rPr lang="it-IT" i="1" dirty="0" smtClean="0"/>
              <a:t>.</a:t>
            </a:r>
            <a:r>
              <a:rPr lang="it-IT" dirty="0" smtClean="0"/>
              <a:t> per cause </a:t>
            </a:r>
            <a:r>
              <a:rPr lang="it-IT" dirty="0"/>
              <a:t>tecniche imputabili al SIGA (indicare il codice di </a:t>
            </a:r>
            <a:r>
              <a:rPr lang="it-IT" dirty="0" smtClean="0"/>
              <a:t>errore che risulta dal messaggio di mancato deposito) </a:t>
            </a:r>
            <a:endParaRPr lang="it-IT" dirty="0"/>
          </a:p>
          <a:p>
            <a:pPr marL="0" indent="0" algn="just">
              <a:buNone/>
            </a:pPr>
            <a:r>
              <a:rPr lang="it-IT" dirty="0"/>
              <a:t>b) </a:t>
            </a:r>
            <a:r>
              <a:rPr lang="it-IT" dirty="0" smtClean="0"/>
              <a:t>dimensioni del singolo documento superiori a 30 (dimensione massima 60 MB)</a:t>
            </a:r>
          </a:p>
          <a:p>
            <a:pPr marL="0" indent="0" algn="just">
              <a:buNone/>
            </a:pPr>
            <a:r>
              <a:rPr lang="it-IT" dirty="0" smtClean="0"/>
              <a:t>c</a:t>
            </a:r>
            <a:r>
              <a:rPr lang="it-IT" dirty="0"/>
              <a:t>) </a:t>
            </a:r>
            <a:r>
              <a:rPr lang="it-IT" dirty="0" smtClean="0"/>
              <a:t>deposito in udienza </a:t>
            </a:r>
            <a:endParaRPr lang="it-IT" dirty="0"/>
          </a:p>
          <a:p>
            <a:pPr marL="0" indent="0" algn="just">
              <a:buNone/>
            </a:pPr>
            <a:endParaRPr lang="it-IT" dirty="0"/>
          </a:p>
          <a:p>
            <a:pPr algn="just"/>
            <a:endParaRPr lang="it-IT" dirty="0"/>
          </a:p>
          <a:p>
            <a:endParaRPr lang="it-IT" dirty="0"/>
          </a:p>
          <a:p>
            <a:pPr algn="just"/>
            <a:endParaRPr lang="it-IT" dirty="0"/>
          </a:p>
          <a:p>
            <a:pPr algn="just"/>
            <a:endParaRPr lang="it-IT" dirty="0"/>
          </a:p>
          <a:p>
            <a:pPr algn="just"/>
            <a:endParaRPr lang="it-IT" dirty="0"/>
          </a:p>
          <a:p>
            <a:endParaRPr lang="it-IT" dirty="0"/>
          </a:p>
        </p:txBody>
      </p:sp>
      <p:sp>
        <p:nvSpPr>
          <p:cNvPr id="5" name="Titolo 1"/>
          <p:cNvSpPr txBox="1">
            <a:spLocks/>
          </p:cNvSpPr>
          <p:nvPr/>
        </p:nvSpPr>
        <p:spPr>
          <a:xfrm>
            <a:off x="1120000" y="685800"/>
            <a:ext cx="10515600" cy="15240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5900" b="1" dirty="0"/>
              <a:t>Trasmissione tramite </a:t>
            </a:r>
            <a:r>
              <a:rPr lang="it-IT" sz="5900" b="1" dirty="0" smtClean="0"/>
              <a:t>UPLOAD</a:t>
            </a:r>
            <a:r>
              <a:rPr lang="it-IT" sz="4400" dirty="0" smtClean="0"/>
              <a:t/>
            </a:r>
            <a:br>
              <a:rPr lang="it-IT" sz="4400" dirty="0" smtClean="0"/>
            </a:br>
            <a:r>
              <a:rPr lang="it-IT"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9 REGOLAMENTO, art. 8 SPECIFICHE TECNICHE</a:t>
            </a:r>
            <a: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318077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36200" y="1981200"/>
            <a:ext cx="10919600" cy="4572001"/>
          </a:xfrm>
        </p:spPr>
        <p:txBody>
          <a:bodyPr>
            <a:normAutofit fontScale="92500"/>
          </a:bodyPr>
          <a:lstStyle/>
          <a:p>
            <a:pPr algn="just"/>
            <a:r>
              <a:rPr lang="it-IT" dirty="0"/>
              <a:t>Effettuato </a:t>
            </a:r>
            <a:r>
              <a:rPr lang="it-IT" i="1" dirty="0"/>
              <a:t>l’upload</a:t>
            </a:r>
            <a:r>
              <a:rPr lang="it-IT" dirty="0"/>
              <a:t>, il difensore </a:t>
            </a:r>
            <a:r>
              <a:rPr lang="it-IT" dirty="0" smtClean="0"/>
              <a:t>riceverà̀ messaggi di:</a:t>
            </a:r>
          </a:p>
          <a:p>
            <a:pPr marL="0" indent="0" algn="just">
              <a:buNone/>
            </a:pPr>
            <a:r>
              <a:rPr lang="it-IT" dirty="0" smtClean="0"/>
              <a:t>1: avvenuta accettazione / ricezione  (messaggio che si genera immediatamente) </a:t>
            </a:r>
            <a:r>
              <a:rPr lang="it-IT" dirty="0"/>
              <a:t> </a:t>
            </a:r>
            <a:r>
              <a:rPr lang="it-IT" dirty="0" smtClean="0"/>
              <a:t>Il sistema consente la stampa del messaggio con data e ora del deposito (tempestività)</a:t>
            </a:r>
          </a:p>
          <a:p>
            <a:pPr marL="0" indent="0" algn="just">
              <a:buNone/>
            </a:pPr>
            <a:r>
              <a:rPr lang="it-IT" dirty="0" smtClean="0"/>
              <a:t>2: </a:t>
            </a:r>
            <a:r>
              <a:rPr lang="it-IT" u="sng" dirty="0" smtClean="0"/>
              <a:t>avvenuta </a:t>
            </a:r>
            <a:r>
              <a:rPr lang="it-IT" u="sng" dirty="0"/>
              <a:t>registrazione</a:t>
            </a:r>
            <a:r>
              <a:rPr lang="it-IT" dirty="0"/>
              <a:t> di deposito </a:t>
            </a:r>
            <a:r>
              <a:rPr lang="it-IT" dirty="0" smtClean="0"/>
              <a:t>inviato </a:t>
            </a:r>
            <a:r>
              <a:rPr lang="it-IT" dirty="0"/>
              <a:t>dal SIGA entro le ore 24.00 del giorno lavorativo successivo; il messaggio riporta il numero di protocollo assegnato e l’elenco degli atti e dei documenti trasmessi </a:t>
            </a:r>
            <a:endParaRPr lang="it-IT" dirty="0" smtClean="0"/>
          </a:p>
          <a:p>
            <a:pPr algn="just"/>
            <a:r>
              <a:rPr lang="it-IT" dirty="0"/>
              <a:t>Il deposito si perfeziona </a:t>
            </a:r>
            <a:r>
              <a:rPr lang="it-IT" dirty="0" smtClean="0"/>
              <a:t>all’atto </a:t>
            </a:r>
            <a:r>
              <a:rPr lang="it-IT" dirty="0"/>
              <a:t>della registrazione </a:t>
            </a:r>
            <a:r>
              <a:rPr lang="it-IT" dirty="0" smtClean="0"/>
              <a:t>dell’invio da </a:t>
            </a:r>
            <a:r>
              <a:rPr lang="it-IT" dirty="0"/>
              <a:t>parte del SIGA (art. 9 comma 6 </a:t>
            </a:r>
            <a:r>
              <a:rPr lang="it-IT" dirty="0" err="1"/>
              <a:t>R</a:t>
            </a:r>
            <a:r>
              <a:rPr lang="it-IT" dirty="0"/>
              <a:t>.</a:t>
            </a:r>
            <a:r>
              <a:rPr lang="it-IT" dirty="0" smtClean="0"/>
              <a:t>), cioè nel momento in cui il SIGA ha registrato l’invio del ricorso e degli atti processuali (art.8 Specifiche Tecniche);</a:t>
            </a:r>
          </a:p>
          <a:p>
            <a:pPr algn="just"/>
            <a:r>
              <a:rPr lang="it-IT" dirty="0" smtClean="0"/>
              <a:t>Controllando il portale dell’avvocato risulterà l’avvenuto deposito.</a:t>
            </a:r>
            <a:endParaRPr lang="it-IT" dirty="0"/>
          </a:p>
          <a:p>
            <a:pPr algn="just"/>
            <a:endParaRPr lang="it-IT" dirty="0"/>
          </a:p>
          <a:p>
            <a:pPr marL="0" indent="0" algn="just">
              <a:buNone/>
            </a:pPr>
            <a:endParaRPr lang="it-IT" dirty="0"/>
          </a:p>
          <a:p>
            <a:pPr algn="just"/>
            <a:endParaRPr lang="it-IT" dirty="0"/>
          </a:p>
          <a:p>
            <a:endParaRPr lang="it-IT" dirty="0"/>
          </a:p>
          <a:p>
            <a:pPr algn="just"/>
            <a:endParaRPr lang="it-IT" dirty="0"/>
          </a:p>
          <a:p>
            <a:pPr algn="just"/>
            <a:endParaRPr lang="it-IT" dirty="0"/>
          </a:p>
          <a:p>
            <a:pPr algn="just"/>
            <a:endParaRPr lang="it-IT" dirty="0"/>
          </a:p>
          <a:p>
            <a:endParaRPr lang="it-IT" dirty="0"/>
          </a:p>
        </p:txBody>
      </p:sp>
      <p:sp>
        <p:nvSpPr>
          <p:cNvPr id="5" name="Titolo 1"/>
          <p:cNvSpPr txBox="1">
            <a:spLocks/>
          </p:cNvSpPr>
          <p:nvPr/>
        </p:nvSpPr>
        <p:spPr>
          <a:xfrm>
            <a:off x="1120000" y="685800"/>
            <a:ext cx="10515600" cy="15240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5900" b="1" dirty="0"/>
              <a:t>Trasmissione tramite </a:t>
            </a:r>
            <a:r>
              <a:rPr lang="it-IT" sz="5900" b="1" dirty="0" smtClean="0"/>
              <a:t>UPLOAD</a:t>
            </a:r>
            <a:r>
              <a:rPr lang="it-IT" sz="4800" dirty="0" smtClean="0"/>
              <a:t> (segue)</a:t>
            </a:r>
            <a:r>
              <a:rPr lang="it-IT" sz="4400" dirty="0" smtClean="0"/>
              <a:t/>
            </a:r>
            <a:br>
              <a:rPr lang="it-IT" sz="4400" dirty="0" smtClean="0"/>
            </a:br>
            <a:r>
              <a:rPr lang="it-IT"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9 REGOLAMENTO, art. 8 SPECIFICHE TECNICHE</a:t>
            </a:r>
            <a: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17068158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52400"/>
            <a:ext cx="10515600" cy="1325563"/>
          </a:xfrm>
        </p:spPr>
        <p:txBody>
          <a:bodyPr/>
          <a:lstStyle/>
          <a:p>
            <a:pPr algn="ctr"/>
            <a:r>
              <a:rPr lang="it-IT" dirty="0" smtClean="0"/>
              <a:t>Depositi Multipli</a:t>
            </a:r>
            <a:endParaRPr lang="it-IT" dirty="0"/>
          </a:p>
        </p:txBody>
      </p:sp>
      <p:sp>
        <p:nvSpPr>
          <p:cNvPr id="3" name="Segnaposto contenuto 2"/>
          <p:cNvSpPr>
            <a:spLocks noGrp="1"/>
          </p:cNvSpPr>
          <p:nvPr>
            <p:ph idx="1"/>
          </p:nvPr>
        </p:nvSpPr>
        <p:spPr>
          <a:xfrm>
            <a:off x="304800" y="838200"/>
            <a:ext cx="11658600" cy="5715000"/>
          </a:xfrm>
        </p:spPr>
        <p:txBody>
          <a:bodyPr>
            <a:noAutofit/>
          </a:bodyPr>
          <a:lstStyle/>
          <a:p>
            <a:pPr algn="just"/>
            <a:r>
              <a:rPr lang="it-IT" sz="2300" dirty="0" smtClean="0"/>
              <a:t>le </a:t>
            </a:r>
            <a:r>
              <a:rPr lang="it-IT" sz="2300" dirty="0"/>
              <a:t>Regole tecniche </a:t>
            </a:r>
            <a:r>
              <a:rPr lang="it-IT" sz="2300" dirty="0" smtClean="0"/>
              <a:t>espressamente prevedono di </a:t>
            </a:r>
            <a:r>
              <a:rPr lang="it-IT" sz="2300" dirty="0"/>
              <a:t>effettuare un secondo deposito solo se al mittente perviene il messaggio di mancata consegna della </a:t>
            </a:r>
            <a:r>
              <a:rPr lang="it-IT" sz="2300" dirty="0" err="1"/>
              <a:t>Pec</a:t>
            </a:r>
            <a:r>
              <a:rPr lang="it-IT" sz="2300" dirty="0"/>
              <a:t> di deposito (art. 19, comma 3</a:t>
            </a:r>
            <a:r>
              <a:rPr lang="it-IT" sz="2300" dirty="0" smtClean="0"/>
              <a:t>)</a:t>
            </a:r>
            <a:endParaRPr lang="it-IT" sz="2300" dirty="0"/>
          </a:p>
          <a:p>
            <a:pPr algn="just"/>
            <a:r>
              <a:rPr lang="it-IT" sz="2300" dirty="0" smtClean="0"/>
              <a:t>È comunque possibile </a:t>
            </a:r>
            <a:r>
              <a:rPr lang="it-IT" sz="2300" dirty="0"/>
              <a:t>che siano effettuati depositi multipli di un identico atto difensivo.</a:t>
            </a:r>
          </a:p>
          <a:p>
            <a:pPr algn="just"/>
            <a:r>
              <a:rPr lang="it-IT" sz="2300" dirty="0"/>
              <a:t>Verificandosi tale evenienza, ove l'Ufficio, dalla verifica che effettua sui depositi, riesca ad accorgersi dell'anomalia, invia immediatamente all'avvocato una "</a:t>
            </a:r>
            <a:r>
              <a:rPr lang="it-IT" sz="2300" i="1" dirty="0"/>
              <a:t>comunicazione di cortesia</a:t>
            </a:r>
            <a:r>
              <a:rPr lang="it-IT" sz="2300" dirty="0"/>
              <a:t>", segnalando l'accaduto e chiedendo se vuole che siano cancellati i depositi successivi al primo.</a:t>
            </a:r>
          </a:p>
          <a:p>
            <a:pPr algn="just"/>
            <a:r>
              <a:rPr lang="it-IT" sz="2300" dirty="0"/>
              <a:t>La risposta dell'avvocato </a:t>
            </a:r>
            <a:r>
              <a:rPr lang="it-IT" sz="2300" dirty="0" smtClean="0"/>
              <a:t>dovrà essere </a:t>
            </a:r>
            <a:r>
              <a:rPr lang="it-IT" sz="2300" dirty="0"/>
              <a:t>trasmessa </a:t>
            </a:r>
            <a:r>
              <a:rPr lang="it-IT" sz="2300" b="1" dirty="0"/>
              <a:t>entro 24 ore </a:t>
            </a:r>
            <a:r>
              <a:rPr lang="it-IT" sz="2300" dirty="0"/>
              <a:t>dalla ricezione della "</a:t>
            </a:r>
            <a:r>
              <a:rPr lang="it-IT" sz="2300" i="1" dirty="0"/>
              <a:t>comunicazione di cortesia</a:t>
            </a:r>
            <a:r>
              <a:rPr lang="it-IT" sz="2300" dirty="0"/>
              <a:t>", al fine di </a:t>
            </a:r>
            <a:r>
              <a:rPr lang="it-IT" sz="2300" b="1" dirty="0"/>
              <a:t>evitare</a:t>
            </a:r>
            <a:r>
              <a:rPr lang="it-IT" sz="2300" dirty="0"/>
              <a:t> che il deposito sia "istruito" dalla Segreteria o che, nel caso in cui tale deposito multiplo sia relativo a ricorsi, ci sia l'atto di costituzione in giudizio di altre parti del rapporto processuale. In tali ipotesi la cancellazione non sarebbe </a:t>
            </a:r>
            <a:r>
              <a:rPr lang="it-IT" sz="2300" dirty="0" smtClean="0"/>
              <a:t>più possibile </a:t>
            </a:r>
            <a:r>
              <a:rPr lang="it-IT" sz="2300" dirty="0"/>
              <a:t>e </a:t>
            </a:r>
            <a:r>
              <a:rPr lang="it-IT" sz="2300" b="1" dirty="0"/>
              <a:t>diventerebbe obbligatorio il versamento del contributo unificato</a:t>
            </a:r>
            <a:r>
              <a:rPr lang="it-IT" sz="2300" dirty="0"/>
              <a:t>.</a:t>
            </a:r>
          </a:p>
          <a:p>
            <a:pPr algn="just"/>
            <a:r>
              <a:rPr lang="it-IT" sz="2300" dirty="0"/>
              <a:t>La richiesta di cancellazione </a:t>
            </a:r>
            <a:r>
              <a:rPr lang="it-IT" sz="2300" dirty="0" smtClean="0"/>
              <a:t>può </a:t>
            </a:r>
            <a:r>
              <a:rPr lang="it-IT" sz="2300" dirty="0"/>
              <a:t>essere effettuata dallo stesso avvocato entro 24 ore dal compiuto deposito.</a:t>
            </a:r>
          </a:p>
          <a:p>
            <a:pPr algn="just"/>
            <a:r>
              <a:rPr lang="it-IT" sz="2300" dirty="0"/>
              <a:t>Si precisa che non è</a:t>
            </a:r>
            <a:r>
              <a:rPr lang="it-IT" sz="2300" dirty="0" smtClean="0"/>
              <a:t> </a:t>
            </a:r>
            <a:r>
              <a:rPr lang="it-IT" sz="2300" dirty="0"/>
              <a:t>possibile procedere alla cancellazione se il deposito di un atto difensivo </a:t>
            </a:r>
            <a:r>
              <a:rPr lang="it-IT" sz="2300" dirty="0" smtClean="0"/>
              <a:t>è diverso </a:t>
            </a:r>
            <a:r>
              <a:rPr lang="it-IT" sz="2300" dirty="0"/>
              <a:t>da quello indicato nel modulo (ad es. nel Modello Depositi Ricorsi si indica il ricorrente Tizio Rossi mentre si allega il ricorso proposto da Caio Bianchi o si deposita una memoria inconferente con il ricorso pendente</a:t>
            </a:r>
            <a:r>
              <a:rPr lang="it-IT" sz="2300" dirty="0" smtClean="0"/>
              <a:t>).</a:t>
            </a:r>
            <a:endParaRPr lang="it-IT" sz="2300" dirty="0"/>
          </a:p>
        </p:txBody>
      </p:sp>
    </p:spTree>
    <p:extLst>
      <p:ext uri="{BB962C8B-B14F-4D97-AF65-F5344CB8AC3E}">
        <p14:creationId xmlns:p14="http://schemas.microsoft.com/office/powerpoint/2010/main" val="1184142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0600" y="1600200"/>
            <a:ext cx="9982200" cy="3276600"/>
          </a:xfrm>
        </p:spPr>
        <p:txBody>
          <a:bodyPr>
            <a:normAutofit/>
          </a:bodyPr>
          <a:lstStyle/>
          <a:p>
            <a:pPr algn="ctr"/>
            <a:r>
              <a:rPr lang="it-IT" dirty="0" smtClean="0"/>
              <a:t>LE DIFFERENZE </a:t>
            </a:r>
            <a:br>
              <a:rPr lang="it-IT" dirty="0" smtClean="0"/>
            </a:br>
            <a:r>
              <a:rPr lang="it-IT" dirty="0" smtClean="0"/>
              <a:t>TRA PAT E PCT</a:t>
            </a:r>
            <a:endParaRPr lang="it-IT" dirty="0"/>
          </a:p>
        </p:txBody>
      </p:sp>
    </p:spTree>
    <p:extLst>
      <p:ext uri="{BB962C8B-B14F-4D97-AF65-F5344CB8AC3E}">
        <p14:creationId xmlns:p14="http://schemas.microsoft.com/office/powerpoint/2010/main" val="18753446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1"/>
          </p:nvPr>
        </p:nvSpPr>
        <p:spPr>
          <a:xfrm>
            <a:off x="519908" y="1298575"/>
            <a:ext cx="5025216" cy="4351338"/>
          </a:xfrm>
        </p:spPr>
        <p:txBody>
          <a:bodyPr>
            <a:normAutofit/>
          </a:bodyPr>
          <a:lstStyle/>
          <a:p>
            <a:pPr marL="0" indent="0" algn="ctr">
              <a:lnSpc>
                <a:spcPct val="90000"/>
              </a:lnSpc>
              <a:buNone/>
            </a:pPr>
            <a:r>
              <a:rPr lang="it-IT" altLang="it-IT" sz="3600" dirty="0"/>
              <a:t>PAT</a:t>
            </a:r>
          </a:p>
          <a:p>
            <a:pPr marL="0" indent="0" algn="ctr">
              <a:lnSpc>
                <a:spcPct val="90000"/>
              </a:lnSpc>
              <a:buNone/>
            </a:pPr>
            <a:r>
              <a:rPr lang="it-IT" altLang="it-IT" sz="2400" dirty="0"/>
              <a:t>ENTRATA IN </a:t>
            </a:r>
            <a:r>
              <a:rPr lang="it-IT" altLang="it-IT" sz="2400" dirty="0" smtClean="0"/>
              <a:t>VIGORE: 1/1/2017</a:t>
            </a:r>
            <a:endParaRPr lang="it-IT" altLang="it-IT" sz="2400" dirty="0"/>
          </a:p>
          <a:p>
            <a:pPr algn="ctr">
              <a:lnSpc>
                <a:spcPct val="90000"/>
              </a:lnSpc>
              <a:buFontTx/>
              <a:buNone/>
            </a:pPr>
            <a:r>
              <a:rPr lang="it-IT" altLang="it-IT" sz="2400" dirty="0"/>
              <a:t>Per </a:t>
            </a:r>
            <a:r>
              <a:rPr lang="it-IT" altLang="it-IT" sz="2400" u="sng" dirty="0"/>
              <a:t>tutti  GLI ATTI</a:t>
            </a:r>
            <a:r>
              <a:rPr lang="it-IT" altLang="it-IT" sz="2400" dirty="0"/>
              <a:t>, sia in primo grado che in appello, con sottoscrizione in firma digitale; </a:t>
            </a:r>
          </a:p>
          <a:p>
            <a:pPr algn="ctr">
              <a:lnSpc>
                <a:spcPct val="90000"/>
              </a:lnSpc>
              <a:buFontTx/>
              <a:buNone/>
            </a:pPr>
            <a:r>
              <a:rPr lang="it-IT" altLang="it-IT" sz="2400" dirty="0"/>
              <a:t>I ricorsi incardinati prima del 1/07/2016 rimangono in cartaceo, fino all</a:t>
            </a:r>
            <a:r>
              <a:rPr lang="it-IT" altLang="it-IT" sz="2400" dirty="0">
                <a:latin typeface="Times New Roman" panose="02020603050405020304" pitchFamily="18" charset="0"/>
              </a:rPr>
              <a:t>’</a:t>
            </a:r>
            <a:r>
              <a:rPr lang="it-IT" altLang="it-IT" sz="2400" dirty="0"/>
              <a:t>esaurimento del grado di giudizio e comunque non oltre il 1/1/2018</a:t>
            </a:r>
          </a:p>
          <a:p>
            <a:pPr algn="ctr">
              <a:lnSpc>
                <a:spcPct val="90000"/>
              </a:lnSpc>
              <a:buFontTx/>
              <a:buNone/>
            </a:pPr>
            <a:endParaRPr lang="it-IT" altLang="it-IT" sz="2400" dirty="0"/>
          </a:p>
        </p:txBody>
      </p:sp>
      <p:sp>
        <p:nvSpPr>
          <p:cNvPr id="30724" name="Rectangle 4"/>
          <p:cNvSpPr>
            <a:spLocks noGrp="1" noChangeArrowheads="1"/>
          </p:cNvSpPr>
          <p:nvPr>
            <p:ph type="body" sz="half" idx="2"/>
          </p:nvPr>
        </p:nvSpPr>
        <p:spPr>
          <a:xfrm>
            <a:off x="5791200" y="1298575"/>
            <a:ext cx="6248400" cy="5559425"/>
          </a:xfrm>
        </p:spPr>
        <p:txBody>
          <a:bodyPr>
            <a:normAutofit lnSpcReduction="10000"/>
          </a:bodyPr>
          <a:lstStyle/>
          <a:p>
            <a:pPr marL="0" indent="0" algn="ctr">
              <a:buNone/>
            </a:pPr>
            <a:r>
              <a:rPr lang="it-IT" altLang="it-IT" sz="3900" dirty="0"/>
              <a:t>PCT</a:t>
            </a:r>
          </a:p>
          <a:p>
            <a:pPr algn="ctr">
              <a:buFont typeface="Wingdings" panose="05000000000000000000" pitchFamily="2" charset="2"/>
              <a:buChar char="q"/>
            </a:pPr>
            <a:r>
              <a:rPr lang="it-IT" altLang="it-IT" sz="2000" b="1" dirty="0" smtClean="0"/>
              <a:t>30/06/2014 </a:t>
            </a:r>
            <a:r>
              <a:rPr lang="it-IT" altLang="it-IT" sz="2000" dirty="0" smtClean="0"/>
              <a:t>ESCLUSIVAMENTE </a:t>
            </a:r>
            <a:r>
              <a:rPr lang="it-IT" altLang="it-IT" sz="2000" dirty="0"/>
              <a:t>TELEMATICI </a:t>
            </a:r>
            <a:r>
              <a:rPr lang="it-IT" altLang="it-IT" sz="2000" dirty="0" smtClean="0"/>
              <a:t>:</a:t>
            </a:r>
          </a:p>
          <a:p>
            <a:pPr algn="ctr">
              <a:lnSpc>
                <a:spcPct val="80000"/>
              </a:lnSpc>
              <a:buFontTx/>
              <a:buChar char="-"/>
            </a:pPr>
            <a:r>
              <a:rPr lang="it-IT" altLang="it-IT" sz="2000" dirty="0" smtClean="0"/>
              <a:t>ricorsi monitori</a:t>
            </a:r>
            <a:r>
              <a:rPr lang="it-IT" altLang="it-IT" sz="2000" dirty="0"/>
              <a:t> </a:t>
            </a:r>
            <a:r>
              <a:rPr lang="it-IT" altLang="it-IT" sz="2000" dirty="0" smtClean="0"/>
              <a:t>- atti </a:t>
            </a:r>
            <a:r>
              <a:rPr lang="it-IT" altLang="it-IT" sz="2000" dirty="0" err="1" smtClean="0"/>
              <a:t>endoprocedimentali</a:t>
            </a:r>
            <a:endParaRPr lang="it-IT" altLang="it-IT" sz="2000" dirty="0" smtClean="0"/>
          </a:p>
          <a:p>
            <a:pPr algn="ctr">
              <a:lnSpc>
                <a:spcPct val="80000"/>
              </a:lnSpc>
              <a:buFontTx/>
              <a:buChar char="-"/>
            </a:pPr>
            <a:r>
              <a:rPr lang="it-IT" altLang="it-IT" sz="2000" dirty="0" smtClean="0"/>
              <a:t>atti </a:t>
            </a:r>
            <a:r>
              <a:rPr lang="it-IT" altLang="it-IT" sz="2000" dirty="0"/>
              <a:t>degli ausiliari del Giudice )</a:t>
            </a:r>
          </a:p>
          <a:p>
            <a:pPr algn="ctr">
              <a:buFont typeface="Wingdings" panose="05000000000000000000" pitchFamily="2" charset="2"/>
              <a:buChar char="q"/>
            </a:pPr>
            <a:r>
              <a:rPr lang="it-IT" altLang="it-IT" sz="2000" b="1" dirty="0" smtClean="0"/>
              <a:t>31/12/2014 </a:t>
            </a:r>
          </a:p>
          <a:p>
            <a:pPr marL="0" indent="0" algn="ctr">
              <a:buNone/>
            </a:pPr>
            <a:r>
              <a:rPr lang="it-IT" altLang="it-IT" sz="2000" dirty="0" smtClean="0"/>
              <a:t>Per </a:t>
            </a:r>
            <a:r>
              <a:rPr lang="it-IT" altLang="it-IT" sz="2000" dirty="0"/>
              <a:t>atti introduttivi, facoltativamente a scelta del difensore </a:t>
            </a:r>
            <a:r>
              <a:rPr lang="it-IT" altLang="it-IT" sz="2000" dirty="0" smtClean="0"/>
              <a:t/>
            </a:r>
            <a:br>
              <a:rPr lang="it-IT" altLang="it-IT" sz="2000" dirty="0" smtClean="0"/>
            </a:br>
            <a:r>
              <a:rPr lang="it-IT" altLang="it-IT" sz="2000" dirty="0" smtClean="0">
                <a:latin typeface="Times New Roman" panose="02020603050405020304" pitchFamily="18" charset="0"/>
              </a:rPr>
              <a:t>(</a:t>
            </a:r>
            <a:r>
              <a:rPr lang="it-IT" altLang="it-IT" sz="2000" dirty="0" smtClean="0"/>
              <a:t>Circolare </a:t>
            </a:r>
            <a:r>
              <a:rPr lang="it-IT" altLang="it-IT" sz="2000" dirty="0"/>
              <a:t>Ministero Giustizia 23/10/2015)</a:t>
            </a:r>
          </a:p>
          <a:p>
            <a:pPr algn="ctr">
              <a:buFont typeface="Wingdings" panose="05000000000000000000" pitchFamily="2" charset="2"/>
              <a:buChar char="q"/>
            </a:pPr>
            <a:r>
              <a:rPr lang="it-IT" altLang="it-IT" sz="2000" b="1" dirty="0" smtClean="0"/>
              <a:t>31/03/2015</a:t>
            </a:r>
            <a:endParaRPr lang="it-IT" altLang="it-IT" sz="2000" b="1" dirty="0"/>
          </a:p>
          <a:p>
            <a:pPr algn="ctr">
              <a:lnSpc>
                <a:spcPct val="80000"/>
              </a:lnSpc>
              <a:buFontTx/>
              <a:buNone/>
            </a:pPr>
            <a:r>
              <a:rPr lang="it-IT" altLang="it-IT" sz="2000" dirty="0"/>
              <a:t>Per iscrizione a ruolo processi esecutivi ESCLUSIVAMENTE TELEMATICA</a:t>
            </a:r>
          </a:p>
          <a:p>
            <a:pPr algn="ctr">
              <a:lnSpc>
                <a:spcPct val="80000"/>
              </a:lnSpc>
              <a:buFontTx/>
              <a:buNone/>
            </a:pPr>
            <a:r>
              <a:rPr lang="it-IT" altLang="it-IT" sz="2000" dirty="0"/>
              <a:t>( pignoramenti mobiliari/immobiliari/presso terzi )</a:t>
            </a:r>
          </a:p>
          <a:p>
            <a:pPr algn="ctr">
              <a:buFont typeface="Wingdings" panose="05000000000000000000" pitchFamily="2" charset="2"/>
              <a:buChar char="q"/>
            </a:pPr>
            <a:r>
              <a:rPr lang="it-IT" altLang="it-IT" sz="2000" b="1" dirty="0" smtClean="0"/>
              <a:t>30/06/2015</a:t>
            </a:r>
            <a:endParaRPr lang="it-IT" altLang="it-IT" sz="2000" b="1" dirty="0"/>
          </a:p>
          <a:p>
            <a:pPr algn="ctr">
              <a:buFontTx/>
              <a:buNone/>
            </a:pPr>
            <a:r>
              <a:rPr lang="it-IT" altLang="it-IT" sz="2000" dirty="0"/>
              <a:t>Processo d</a:t>
            </a:r>
            <a:r>
              <a:rPr lang="it-IT" altLang="it-IT" sz="2000" dirty="0">
                <a:latin typeface="Times New Roman" panose="02020603050405020304" pitchFamily="18" charset="0"/>
              </a:rPr>
              <a:t>’</a:t>
            </a:r>
            <a:r>
              <a:rPr lang="it-IT" altLang="it-IT" sz="2000" dirty="0"/>
              <a:t>Appello per atti </a:t>
            </a:r>
            <a:r>
              <a:rPr lang="it-IT" altLang="it-IT" sz="2000" dirty="0" err="1"/>
              <a:t>endoprocedimentali</a:t>
            </a:r>
            <a:r>
              <a:rPr lang="it-IT" altLang="it-IT" sz="2000" dirty="0"/>
              <a:t> </a:t>
            </a:r>
          </a:p>
          <a:p>
            <a:pPr algn="ctr">
              <a:buFontTx/>
              <a:buNone/>
            </a:pPr>
            <a:r>
              <a:rPr lang="it-IT" altLang="it-IT" sz="2000" dirty="0"/>
              <a:t>(Per atti introduttivi, facoltativamente a scelta del difensore </a:t>
            </a:r>
            <a:r>
              <a:rPr lang="it-IT" altLang="it-IT" sz="2000" dirty="0">
                <a:latin typeface="Times New Roman" panose="02020603050405020304" pitchFamily="18" charset="0"/>
              </a:rPr>
              <a:t>–</a:t>
            </a:r>
            <a:r>
              <a:rPr lang="it-IT" altLang="it-IT" sz="2000" dirty="0"/>
              <a:t> Circolare Ministero Giustizia 23/10/2015)</a:t>
            </a:r>
          </a:p>
          <a:p>
            <a:pPr algn="ctr">
              <a:buFontTx/>
              <a:buNone/>
            </a:pPr>
            <a:endParaRPr lang="it-IT" altLang="it-IT" sz="1000" dirty="0"/>
          </a:p>
          <a:p>
            <a:pPr algn="ctr">
              <a:buFontTx/>
              <a:buNone/>
            </a:pPr>
            <a:endParaRPr lang="it-IT" altLang="it-IT" sz="1000" dirty="0"/>
          </a:p>
          <a:p>
            <a:pPr algn="ctr"/>
            <a:endParaRPr lang="it-IT" altLang="it-IT" sz="1000" dirty="0"/>
          </a:p>
        </p:txBody>
      </p:sp>
      <p:sp>
        <p:nvSpPr>
          <p:cNvPr id="5" name="Titolo 1"/>
          <p:cNvSpPr txBox="1">
            <a:spLocks/>
          </p:cNvSpPr>
          <p:nvPr/>
        </p:nvSpPr>
        <p:spPr>
          <a:xfrm>
            <a:off x="519908" y="461665"/>
            <a:ext cx="11250616" cy="7571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4800" b="1" dirty="0" smtClean="0"/>
              <a:t>Differenze tra PAT e PCT: entrata in vigore</a:t>
            </a:r>
            <a:endParaRPr lang="it-IT" sz="4800" b="1" dirty="0"/>
          </a:p>
        </p:txBody>
      </p:sp>
    </p:spTree>
    <p:extLst>
      <p:ext uri="{BB962C8B-B14F-4D97-AF65-F5344CB8AC3E}">
        <p14:creationId xmlns:p14="http://schemas.microsoft.com/office/powerpoint/2010/main" val="658258725"/>
      </p:ext>
    </p:extLst>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sz="half" idx="1"/>
          </p:nvPr>
        </p:nvSpPr>
        <p:spPr>
          <a:xfrm>
            <a:off x="304800" y="1371600"/>
            <a:ext cx="5840416" cy="4805363"/>
          </a:xfrm>
        </p:spPr>
        <p:txBody>
          <a:bodyPr/>
          <a:lstStyle/>
          <a:p>
            <a:pPr marL="0" indent="0" algn="ctr">
              <a:lnSpc>
                <a:spcPct val="90000"/>
              </a:lnSpc>
              <a:buNone/>
            </a:pPr>
            <a:r>
              <a:rPr lang="it-IT" altLang="it-IT" sz="3200" dirty="0"/>
              <a:t>PAT</a:t>
            </a:r>
          </a:p>
          <a:p>
            <a:pPr algn="ctr">
              <a:lnSpc>
                <a:spcPct val="90000"/>
              </a:lnSpc>
              <a:buFontTx/>
              <a:buNone/>
            </a:pPr>
            <a:r>
              <a:rPr lang="it-IT" altLang="it-IT" sz="2400" dirty="0" smtClean="0"/>
              <a:t>esclusivamente </a:t>
            </a:r>
            <a:r>
              <a:rPr lang="it-IT" altLang="it-IT" dirty="0" smtClean="0"/>
              <a:t>FIRMA </a:t>
            </a:r>
            <a:r>
              <a:rPr lang="it-IT" altLang="it-IT" dirty="0" err="1" smtClean="0"/>
              <a:t>PAdes</a:t>
            </a:r>
            <a:endParaRPr lang="it-IT" altLang="it-IT" dirty="0"/>
          </a:p>
          <a:p>
            <a:pPr algn="ctr">
              <a:lnSpc>
                <a:spcPct val="90000"/>
              </a:lnSpc>
              <a:buFontTx/>
              <a:buNone/>
            </a:pPr>
            <a:endParaRPr lang="it-IT" altLang="it-IT" sz="1600" dirty="0">
              <a:solidFill>
                <a:srgbClr val="000000"/>
              </a:solidFill>
              <a:effectLst>
                <a:outerShdw blurRad="38100" dist="38100" dir="2700000" algn="tl">
                  <a:srgbClr val="FFFFFF"/>
                </a:outerShdw>
              </a:effectLst>
            </a:endParaRPr>
          </a:p>
          <a:p>
            <a:pPr algn="ctr">
              <a:lnSpc>
                <a:spcPct val="90000"/>
              </a:lnSpc>
              <a:buFontTx/>
              <a:buNone/>
            </a:pPr>
            <a:r>
              <a:rPr lang="it-IT" altLang="it-IT" sz="2400" dirty="0"/>
              <a:t>La firma digitale </a:t>
            </a:r>
            <a:r>
              <a:rPr lang="it-IT" altLang="it-IT" sz="2400" dirty="0" err="1"/>
              <a:t>PAdES</a:t>
            </a:r>
            <a:r>
              <a:rPr lang="it-IT" altLang="it-IT" sz="2400" dirty="0"/>
              <a:t> </a:t>
            </a:r>
          </a:p>
          <a:p>
            <a:pPr algn="ctr">
              <a:lnSpc>
                <a:spcPct val="90000"/>
              </a:lnSpc>
              <a:buFontTx/>
              <a:buNone/>
            </a:pPr>
            <a:r>
              <a:rPr lang="it-IT" altLang="it-IT" sz="2400" dirty="0"/>
              <a:t>(</a:t>
            </a:r>
            <a:r>
              <a:rPr lang="it-IT" altLang="it-IT" sz="2400" i="1" dirty="0"/>
              <a:t>PDF Advanced Electronic </a:t>
            </a:r>
            <a:r>
              <a:rPr lang="it-IT" altLang="it-IT" sz="2400" i="1" dirty="0" err="1"/>
              <a:t>Signatures</a:t>
            </a:r>
            <a:r>
              <a:rPr lang="it-IT" altLang="it-IT" sz="2400" dirty="0" smtClean="0"/>
              <a:t>)</a:t>
            </a:r>
            <a:br>
              <a:rPr lang="it-IT" altLang="it-IT" sz="2400" dirty="0" smtClean="0"/>
            </a:br>
            <a:r>
              <a:rPr lang="it-IT" altLang="it-IT" sz="2400" dirty="0" smtClean="0"/>
              <a:t>genera </a:t>
            </a:r>
            <a:r>
              <a:rPr lang="it-IT" altLang="it-IT" sz="2400" dirty="0"/>
              <a:t>un file di estensione “.pdf” </a:t>
            </a:r>
          </a:p>
          <a:p>
            <a:pPr algn="ctr">
              <a:lnSpc>
                <a:spcPct val="90000"/>
              </a:lnSpc>
              <a:buFontTx/>
              <a:buNone/>
            </a:pPr>
            <a:r>
              <a:rPr lang="it-IT" altLang="it-IT" sz="2400" dirty="0"/>
              <a:t>       NON NECESSITA DI SOFTWARE PARTCOLARI PER LA LETTURA DELL’ATTO FIRMATO IN PADES</a:t>
            </a:r>
          </a:p>
          <a:p>
            <a:pPr algn="ctr">
              <a:lnSpc>
                <a:spcPct val="90000"/>
              </a:lnSpc>
              <a:buFontTx/>
              <a:buNone/>
            </a:pPr>
            <a:r>
              <a:rPr lang="it-IT" altLang="it-IT" dirty="0"/>
              <a:t> art.1, </a:t>
            </a:r>
            <a:r>
              <a:rPr lang="it-IT" altLang="it-IT" dirty="0" err="1"/>
              <a:t>lett.n</a:t>
            </a:r>
            <a:r>
              <a:rPr lang="it-IT" altLang="it-IT" dirty="0"/>
              <a:t>) dell</a:t>
            </a:r>
            <a:r>
              <a:rPr lang="it-IT" altLang="it-IT" dirty="0">
                <a:latin typeface="Times New Roman" panose="02020603050405020304" pitchFamily="18" charset="0"/>
              </a:rPr>
              <a:t>’</a:t>
            </a:r>
            <a:r>
              <a:rPr lang="it-IT" altLang="it-IT" dirty="0"/>
              <a:t>Allegato A, DPCM  40/2016 </a:t>
            </a:r>
          </a:p>
        </p:txBody>
      </p:sp>
      <p:sp>
        <p:nvSpPr>
          <p:cNvPr id="31748" name="Rectangle 4"/>
          <p:cNvSpPr>
            <a:spLocks noGrp="1" noChangeArrowheads="1"/>
          </p:cNvSpPr>
          <p:nvPr>
            <p:ph type="body" sz="half" idx="2"/>
          </p:nvPr>
        </p:nvSpPr>
        <p:spPr>
          <a:xfrm>
            <a:off x="5943600" y="1371600"/>
            <a:ext cx="6019800" cy="5639205"/>
          </a:xfrm>
        </p:spPr>
        <p:txBody>
          <a:bodyPr>
            <a:normAutofit/>
          </a:bodyPr>
          <a:lstStyle/>
          <a:p>
            <a:pPr marL="0" indent="0" algn="ctr">
              <a:buNone/>
            </a:pPr>
            <a:r>
              <a:rPr lang="it-IT" altLang="it-IT" sz="3200" dirty="0"/>
              <a:t>PCT</a:t>
            </a:r>
          </a:p>
          <a:p>
            <a:pPr algn="ctr">
              <a:buFontTx/>
              <a:buNone/>
            </a:pPr>
            <a:r>
              <a:rPr lang="it-IT" altLang="it-IT" sz="2400" dirty="0"/>
              <a:t>FIRMA </a:t>
            </a:r>
            <a:r>
              <a:rPr lang="it-IT" altLang="it-IT" sz="2400" dirty="0" err="1" smtClean="0"/>
              <a:t>CAdes</a:t>
            </a:r>
            <a:r>
              <a:rPr lang="it-IT" altLang="it-IT" sz="2400" dirty="0" smtClean="0"/>
              <a:t> / FIRMA </a:t>
            </a:r>
            <a:r>
              <a:rPr lang="it-IT" altLang="it-IT" sz="2400" dirty="0" err="1" smtClean="0"/>
              <a:t>PAdes</a:t>
            </a:r>
            <a:endParaRPr lang="it-IT" altLang="it-IT" sz="2400" dirty="0"/>
          </a:p>
          <a:p>
            <a:pPr algn="ctr">
              <a:buFontTx/>
              <a:buNone/>
            </a:pPr>
            <a:endParaRPr lang="it-IT" altLang="it-IT" sz="2400" dirty="0" smtClean="0"/>
          </a:p>
          <a:p>
            <a:pPr algn="ctr">
              <a:buFontTx/>
              <a:buNone/>
            </a:pPr>
            <a:r>
              <a:rPr lang="it-IT" altLang="it-IT" sz="2400" dirty="0" smtClean="0"/>
              <a:t>La </a:t>
            </a:r>
            <a:r>
              <a:rPr lang="it-IT" altLang="it-IT" sz="2400" dirty="0"/>
              <a:t>firma digitale </a:t>
            </a:r>
            <a:r>
              <a:rPr lang="it-IT" altLang="it-IT" sz="2400" dirty="0" err="1"/>
              <a:t>CAdES</a:t>
            </a:r>
            <a:r>
              <a:rPr lang="it-IT" altLang="it-IT" sz="2400" dirty="0"/>
              <a:t> </a:t>
            </a:r>
          </a:p>
          <a:p>
            <a:pPr algn="ctr">
              <a:buFontTx/>
              <a:buNone/>
            </a:pPr>
            <a:r>
              <a:rPr lang="it-IT" altLang="it-IT" sz="2400" dirty="0"/>
              <a:t>(</a:t>
            </a:r>
            <a:r>
              <a:rPr lang="it-IT" altLang="it-IT" sz="2400" i="1" dirty="0"/>
              <a:t>CMS Advanced Electronic </a:t>
            </a:r>
            <a:r>
              <a:rPr lang="it-IT" altLang="it-IT" sz="2400" i="1" dirty="0" err="1"/>
              <a:t>Signatures</a:t>
            </a:r>
            <a:r>
              <a:rPr lang="it-IT" altLang="it-IT" sz="2400" dirty="0"/>
              <a:t>) </a:t>
            </a:r>
            <a:r>
              <a:rPr lang="it-IT" altLang="it-IT" sz="2400" dirty="0" smtClean="0"/>
              <a:t/>
            </a:r>
            <a:br>
              <a:rPr lang="it-IT" altLang="it-IT" sz="2400" dirty="0" smtClean="0"/>
            </a:br>
            <a:r>
              <a:rPr lang="it-IT" altLang="it-IT" sz="2400" dirty="0" smtClean="0"/>
              <a:t>genera </a:t>
            </a:r>
            <a:r>
              <a:rPr lang="it-IT" altLang="it-IT" sz="2400" dirty="0"/>
              <a:t>un file con estensione “.p7m”</a:t>
            </a:r>
          </a:p>
          <a:p>
            <a:pPr algn="ctr">
              <a:buFontTx/>
              <a:buNone/>
            </a:pPr>
            <a:r>
              <a:rPr lang="it-IT" altLang="it-IT" sz="2400" dirty="0" smtClean="0"/>
              <a:t>La </a:t>
            </a:r>
            <a:r>
              <a:rPr lang="it-IT" altLang="it-IT" sz="2400" dirty="0"/>
              <a:t>firma digitale </a:t>
            </a:r>
            <a:r>
              <a:rPr lang="it-IT" altLang="it-IT" sz="2400" dirty="0" err="1"/>
              <a:t>PAdES</a:t>
            </a:r>
            <a:r>
              <a:rPr lang="it-IT" altLang="it-IT" sz="2400" dirty="0"/>
              <a:t> </a:t>
            </a:r>
          </a:p>
          <a:p>
            <a:pPr algn="ctr">
              <a:buFontTx/>
              <a:buNone/>
            </a:pPr>
            <a:r>
              <a:rPr lang="it-IT" altLang="it-IT" sz="2400" dirty="0"/>
              <a:t>(PDF Advanced Electronic </a:t>
            </a:r>
            <a:r>
              <a:rPr lang="it-IT" altLang="it-IT" sz="2400" dirty="0" err="1"/>
              <a:t>Signatures</a:t>
            </a:r>
            <a:r>
              <a:rPr lang="it-IT" altLang="it-IT" sz="2400" dirty="0"/>
              <a:t>) genera un file di estensione “.pdf”</a:t>
            </a:r>
          </a:p>
          <a:p>
            <a:pPr algn="ctr">
              <a:buFontTx/>
              <a:buNone/>
            </a:pPr>
            <a:endParaRPr lang="it-IT" altLang="it-IT" sz="800" dirty="0"/>
          </a:p>
          <a:p>
            <a:pPr algn="ctr">
              <a:buFontTx/>
              <a:buNone/>
            </a:pPr>
            <a:r>
              <a:rPr lang="it-IT" altLang="it-IT" sz="2400" dirty="0"/>
              <a:t>(Provvedimento del 16 Aprile 2014 del Responsabile per i sistemi informativi automatizzati del Ministero della Giustizia)</a:t>
            </a:r>
          </a:p>
        </p:txBody>
      </p:sp>
      <p:sp>
        <p:nvSpPr>
          <p:cNvPr id="6" name="Titolo 1"/>
          <p:cNvSpPr txBox="1">
            <a:spLocks/>
          </p:cNvSpPr>
          <p:nvPr/>
        </p:nvSpPr>
        <p:spPr>
          <a:xfrm>
            <a:off x="519908" y="461665"/>
            <a:ext cx="11250616" cy="7571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4800" b="1" dirty="0" smtClean="0"/>
              <a:t>Differenze tra PAT e PCT: firma digitale</a:t>
            </a:r>
            <a:endParaRPr lang="it-IT" sz="4800" b="1" dirty="0"/>
          </a:p>
        </p:txBody>
      </p:sp>
    </p:spTree>
    <p:extLst>
      <p:ext uri="{BB962C8B-B14F-4D97-AF65-F5344CB8AC3E}">
        <p14:creationId xmlns:p14="http://schemas.microsoft.com/office/powerpoint/2010/main" val="1898579484"/>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33400"/>
            <a:ext cx="10515600" cy="1325563"/>
          </a:xfrm>
        </p:spPr>
        <p:txBody>
          <a:bodyPr>
            <a:normAutofit fontScale="90000"/>
          </a:bodyPr>
          <a:lstStyle/>
          <a:p>
            <a:pPr marL="685800" lvl="0" indent="-685800">
              <a:spcBef>
                <a:spcPts val="1000"/>
              </a:spcBef>
              <a:buFont typeface="Wingdings" panose="05000000000000000000" pitchFamily="2" charset="2"/>
              <a:buChar char="v"/>
            </a:pPr>
            <a:r>
              <a:rPr lang="it-IT" b="1" dirty="0" smtClean="0"/>
              <a:t>Fascicolo informatico</a:t>
            </a:r>
            <a:br>
              <a:rPr lang="it-IT" b="1" dirty="0" smtClean="0"/>
            </a:br>
            <a:r>
              <a:rPr lang="it-IT" sz="29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5 </a:t>
            </a:r>
            <a:r>
              <a:rPr lang="it-IT" sz="29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e 17 DEL </a:t>
            </a:r>
            <a:r>
              <a:rPr lang="it-IT" sz="29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REGOLAMENTO, ART. 3 SPECIFICHE TECNICHE </a:t>
            </a:r>
            <a: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
        <p:nvSpPr>
          <p:cNvPr id="3" name="Segnaposto contenuto 2"/>
          <p:cNvSpPr>
            <a:spLocks noGrp="1"/>
          </p:cNvSpPr>
          <p:nvPr>
            <p:ph idx="1"/>
          </p:nvPr>
        </p:nvSpPr>
        <p:spPr>
          <a:xfrm>
            <a:off x="1066800" y="1752600"/>
            <a:ext cx="10896600" cy="5105400"/>
          </a:xfrm>
        </p:spPr>
        <p:txBody>
          <a:bodyPr>
            <a:normAutofit fontScale="92500" lnSpcReduction="20000"/>
          </a:bodyPr>
          <a:lstStyle/>
          <a:p>
            <a:r>
              <a:rPr lang="it-IT" dirty="0" smtClean="0"/>
              <a:t>dematerializzazione </a:t>
            </a:r>
            <a:r>
              <a:rPr lang="it-IT" dirty="0"/>
              <a:t>del fascicolo d’ufficio </a:t>
            </a:r>
          </a:p>
          <a:p>
            <a:r>
              <a:rPr lang="it-IT" dirty="0"/>
              <a:t>non </a:t>
            </a:r>
            <a:r>
              <a:rPr lang="it-IT" dirty="0" smtClean="0"/>
              <a:t>esisterà̀ più̀ </a:t>
            </a:r>
            <a:r>
              <a:rPr lang="it-IT" dirty="0"/>
              <a:t>in forma cartacea </a:t>
            </a:r>
          </a:p>
          <a:p>
            <a:r>
              <a:rPr lang="it-IT" dirty="0" smtClean="0"/>
              <a:t>Deroga cfr. Art. 136comma 2 </a:t>
            </a:r>
            <a:r>
              <a:rPr lang="it-IT" dirty="0" err="1" smtClean="0"/>
              <a:t>c.p.a</a:t>
            </a:r>
            <a:r>
              <a:rPr lang="it-IT" dirty="0" smtClean="0"/>
              <a:t>. nuova formulazione </a:t>
            </a:r>
          </a:p>
          <a:p>
            <a:pPr marL="0" indent="0">
              <a:buNone/>
            </a:pPr>
            <a:endParaRPr lang="it-IT" sz="900" dirty="0"/>
          </a:p>
          <a:p>
            <a:pPr marL="0" indent="0">
              <a:buNone/>
            </a:pPr>
            <a:r>
              <a:rPr lang="it-IT" i="1" u="sng" dirty="0"/>
              <a:t>ECCEZIONI</a:t>
            </a:r>
            <a:r>
              <a:rPr lang="it-IT" dirty="0"/>
              <a:t> (art</a:t>
            </a:r>
            <a:r>
              <a:rPr lang="it-IT" dirty="0" smtClean="0"/>
              <a:t>. 9</a:t>
            </a:r>
            <a:r>
              <a:rPr lang="it-IT" dirty="0"/>
              <a:t>,</a:t>
            </a:r>
            <a:r>
              <a:rPr lang="it-IT" dirty="0" smtClean="0"/>
              <a:t>commi 8, 9 e 10 del Reg</a:t>
            </a:r>
            <a:r>
              <a:rPr lang="it-IT" dirty="0"/>
              <a:t>.): </a:t>
            </a:r>
          </a:p>
          <a:p>
            <a:pPr marL="0" indent="0">
              <a:buNone/>
            </a:pPr>
            <a:r>
              <a:rPr lang="it-IT" dirty="0"/>
              <a:t>-</a:t>
            </a:r>
            <a:r>
              <a:rPr lang="it-IT" dirty="0" smtClean="0"/>
              <a:t>autorizzazione </a:t>
            </a:r>
            <a:r>
              <a:rPr lang="it-IT" dirty="0"/>
              <a:t>e/o ordine del Giudice </a:t>
            </a:r>
            <a:r>
              <a:rPr lang="it-IT" dirty="0" smtClean="0"/>
              <a:t> (specifiche e motivate ragioni tecniche)</a:t>
            </a:r>
            <a:endParaRPr lang="it-IT" dirty="0"/>
          </a:p>
          <a:p>
            <a:pPr marL="0" indent="0">
              <a:buNone/>
            </a:pPr>
            <a:r>
              <a:rPr lang="it-IT" dirty="0"/>
              <a:t>- oggettiva accertata impossibilità di funzionamento del SIGA </a:t>
            </a:r>
            <a:r>
              <a:rPr lang="it-IT" dirty="0" smtClean="0"/>
              <a:t>attestata dal responsabile SIGA</a:t>
            </a:r>
          </a:p>
          <a:p>
            <a:pPr marL="0" indent="0">
              <a:buNone/>
            </a:pPr>
            <a:endParaRPr lang="it-IT" dirty="0"/>
          </a:p>
          <a:p>
            <a:pPr marL="0" indent="0" algn="just">
              <a:buNone/>
            </a:pPr>
            <a:r>
              <a:rPr lang="it-IT" dirty="0"/>
              <a:t>in questi casi la Cancelleria provvede ad </a:t>
            </a:r>
            <a:r>
              <a:rPr lang="it-IT" dirty="0" smtClean="0"/>
              <a:t>effettuare</a:t>
            </a:r>
            <a:r>
              <a:rPr lang="it-IT" dirty="0"/>
              <a:t> </a:t>
            </a:r>
            <a:r>
              <a:rPr lang="it-IT" dirty="0" smtClean="0"/>
              <a:t>una </a:t>
            </a:r>
            <a:r>
              <a:rPr lang="it-IT" dirty="0"/>
              <a:t>copia informatica (scansione) del documento cartaceo, ne attesta la </a:t>
            </a:r>
            <a:r>
              <a:rPr lang="it-IT" dirty="0" smtClean="0"/>
              <a:t>conformità̀ </a:t>
            </a:r>
            <a:r>
              <a:rPr lang="it-IT" dirty="0"/>
              <a:t>con firma </a:t>
            </a:r>
            <a:r>
              <a:rPr lang="it-IT" dirty="0" smtClean="0"/>
              <a:t>digitale e </a:t>
            </a:r>
            <a:r>
              <a:rPr lang="it-IT" dirty="0"/>
              <a:t>lo inserisce nel fascicolo informatico </a:t>
            </a:r>
            <a:r>
              <a:rPr lang="it-IT" dirty="0" smtClean="0"/>
              <a:t>(salvo il documento prodotto sia su supporto non cartaceo e non riproducibile in questo caso viene formato anche un fascicolo cartaceo)</a:t>
            </a:r>
            <a:endParaRPr lang="it-IT" dirty="0"/>
          </a:p>
          <a:p>
            <a:endParaRPr lang="it-IT" dirty="0"/>
          </a:p>
          <a:p>
            <a:endParaRPr lang="it-IT" dirty="0"/>
          </a:p>
        </p:txBody>
      </p:sp>
      <p:sp>
        <p:nvSpPr>
          <p:cNvPr id="5" name="Freccia destra 4"/>
          <p:cNvSpPr/>
          <p:nvPr/>
        </p:nvSpPr>
        <p:spPr>
          <a:xfrm>
            <a:off x="192889" y="3128388"/>
            <a:ext cx="759611" cy="318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Freccia giù 9"/>
          <p:cNvSpPr/>
          <p:nvPr/>
        </p:nvSpPr>
        <p:spPr>
          <a:xfrm>
            <a:off x="4800600" y="4481160"/>
            <a:ext cx="304800" cy="4450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178857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half" idx="1"/>
          </p:nvPr>
        </p:nvSpPr>
        <p:spPr>
          <a:xfrm>
            <a:off x="76200" y="1204452"/>
            <a:ext cx="6134100" cy="5638800"/>
          </a:xfrm>
        </p:spPr>
        <p:txBody>
          <a:bodyPr>
            <a:normAutofit/>
          </a:bodyPr>
          <a:lstStyle/>
          <a:p>
            <a:pPr marL="0" indent="0" algn="ctr">
              <a:buNone/>
            </a:pPr>
            <a:r>
              <a:rPr lang="it-IT" altLang="it-IT" sz="3600" dirty="0"/>
              <a:t>PAT</a:t>
            </a:r>
          </a:p>
          <a:p>
            <a:pPr marL="533400" indent="-533400" algn="ctr">
              <a:buNone/>
            </a:pPr>
            <a:r>
              <a:rPr lang="it-IT" altLang="it-IT" sz="3600" dirty="0"/>
              <a:t>      </a:t>
            </a:r>
            <a:r>
              <a:rPr lang="it-IT" altLang="it-IT" sz="2000" dirty="0"/>
              <a:t>RIFERIMENTO ALL</a:t>
            </a:r>
            <a:r>
              <a:rPr lang="it-IT" altLang="it-IT" sz="2000" dirty="0">
                <a:latin typeface="Times New Roman" panose="02020603050405020304" pitchFamily="18" charset="0"/>
              </a:rPr>
              <a:t>’</a:t>
            </a:r>
            <a:r>
              <a:rPr lang="it-IT" altLang="it-IT" sz="2000" dirty="0"/>
              <a:t>ART.8 DEL DPCM 40/2016</a:t>
            </a:r>
          </a:p>
          <a:p>
            <a:pPr marL="533400" indent="-533400" algn="ctr">
              <a:buNone/>
            </a:pPr>
            <a:r>
              <a:rPr lang="it-IT" altLang="it-IT" sz="1800" i="1" dirty="0"/>
              <a:t>PROCURA SOTTOSCRITTA DAL CLIENTE </a:t>
            </a:r>
          </a:p>
          <a:p>
            <a:pPr marL="533400" indent="-533400" algn="ctr">
              <a:buNone/>
            </a:pPr>
            <a:r>
              <a:rPr lang="it-IT" altLang="it-IT" sz="1800" i="1" dirty="0"/>
              <a:t>SU SUPPORTO CARTACEO</a:t>
            </a:r>
          </a:p>
          <a:p>
            <a:pPr marL="533400" indent="-533400" algn="just">
              <a:buNone/>
            </a:pPr>
            <a:r>
              <a:rPr lang="it-IT" altLang="it-IT" sz="1200" dirty="0"/>
              <a:t>(DEPOSITO DELLA COPIA PER IMMAGINE SU SUPPORTO INFORMATICO PDF IMMAGINE) CON ASSEVERAZIONE NEL CORPO DELLA PROCURA, EX ART. 22,2 DEL CAD) + SOTTOSCRIZIONE DIGITALE DELL</a:t>
            </a:r>
            <a:r>
              <a:rPr lang="it-IT" altLang="it-IT" sz="1200" dirty="0">
                <a:latin typeface="Times New Roman" panose="02020603050405020304" pitchFamily="18" charset="0"/>
              </a:rPr>
              <a:t>’</a:t>
            </a:r>
            <a:r>
              <a:rPr lang="it-IT" altLang="it-IT" sz="1200" dirty="0"/>
              <a:t>AVV.TO</a:t>
            </a:r>
          </a:p>
          <a:p>
            <a:pPr marL="533400" indent="-533400" algn="just">
              <a:buNone/>
            </a:pPr>
            <a:endParaRPr lang="it-IT" altLang="it-IT" sz="1200" dirty="0"/>
          </a:p>
          <a:p>
            <a:pPr marL="533400" indent="-533400" algn="just">
              <a:buNone/>
            </a:pPr>
            <a:r>
              <a:rPr lang="it-IT" altLang="it-IT" sz="1200" dirty="0"/>
              <a:t>OPPURE ASSEVERAZIONE SU DOCUMENTO SEPARATO, EX ART. 22,2 DEL CAD CON INDICAZIONE DELL</a:t>
            </a:r>
            <a:r>
              <a:rPr lang="it-IT" altLang="it-IT" sz="1200" dirty="0">
                <a:latin typeface="Times New Roman" panose="02020603050405020304" pitchFamily="18" charset="0"/>
              </a:rPr>
              <a:t>’</a:t>
            </a:r>
            <a:r>
              <a:rPr lang="it-IT" altLang="it-IT" sz="1200" dirty="0"/>
              <a:t>HASH E DEL RIFERIMENTO TEMPORALE) + SOTTOSCRIZIONE DIGITALE DELL</a:t>
            </a:r>
            <a:r>
              <a:rPr lang="it-IT" altLang="it-IT" sz="1200" dirty="0">
                <a:latin typeface="Times New Roman" panose="02020603050405020304" pitchFamily="18" charset="0"/>
              </a:rPr>
              <a:t>’</a:t>
            </a:r>
            <a:r>
              <a:rPr lang="it-IT" altLang="it-IT" sz="1200" dirty="0"/>
              <a:t>AVV.TO</a:t>
            </a:r>
          </a:p>
          <a:p>
            <a:pPr marL="533400" indent="-533400" algn="just">
              <a:buNone/>
            </a:pPr>
            <a:r>
              <a:rPr lang="it-IT" altLang="it-IT" sz="1200" dirty="0"/>
              <a:t> </a:t>
            </a:r>
          </a:p>
          <a:p>
            <a:pPr marL="533400" indent="-533400" algn="ctr">
              <a:buNone/>
            </a:pPr>
            <a:r>
              <a:rPr lang="it-IT" altLang="it-IT" sz="1800" i="1" dirty="0"/>
              <a:t>PROCURA SOTTOSCRITTA DAL CLIENTE </a:t>
            </a:r>
          </a:p>
          <a:p>
            <a:pPr marL="533400" indent="-533400" algn="ctr">
              <a:buNone/>
            </a:pPr>
            <a:r>
              <a:rPr lang="it-IT" altLang="it-IT" sz="1800" i="1" dirty="0"/>
              <a:t>DIGITALMENTE ED AUTENTICATA DIGITALMENTE DALL</a:t>
            </a:r>
            <a:r>
              <a:rPr lang="it-IT" altLang="it-IT" sz="1800" i="1" dirty="0">
                <a:latin typeface="Times New Roman" panose="02020603050405020304" pitchFamily="18" charset="0"/>
              </a:rPr>
              <a:t>’</a:t>
            </a:r>
            <a:r>
              <a:rPr lang="it-IT" altLang="it-IT" sz="1800" i="1" dirty="0"/>
              <a:t>AVV.TO</a:t>
            </a:r>
          </a:p>
          <a:p>
            <a:pPr marL="533400" indent="-533400" algn="ctr">
              <a:buNone/>
            </a:pPr>
            <a:r>
              <a:rPr lang="it-IT" altLang="it-IT" sz="1800" i="1" dirty="0"/>
              <a:t> REGOLA PARTICOLARE PER IL RICORSO collettivo unico file di tutte le procure conferite su diversi supporti </a:t>
            </a:r>
            <a:r>
              <a:rPr lang="it-IT" altLang="it-IT" sz="1800" i="1" dirty="0" smtClean="0"/>
              <a:t>cartacei</a:t>
            </a:r>
          </a:p>
        </p:txBody>
      </p:sp>
      <p:sp>
        <p:nvSpPr>
          <p:cNvPr id="32772" name="Rectangle 4"/>
          <p:cNvSpPr>
            <a:spLocks noGrp="1" noChangeArrowheads="1"/>
          </p:cNvSpPr>
          <p:nvPr>
            <p:ph type="body" sz="half" idx="2"/>
          </p:nvPr>
        </p:nvSpPr>
        <p:spPr>
          <a:xfrm>
            <a:off x="6217001" y="1204452"/>
            <a:ext cx="6134100" cy="5729748"/>
          </a:xfrm>
        </p:spPr>
        <p:txBody>
          <a:bodyPr>
            <a:noAutofit/>
          </a:bodyPr>
          <a:lstStyle/>
          <a:p>
            <a:pPr marL="0" indent="0" algn="ctr">
              <a:buNone/>
            </a:pPr>
            <a:r>
              <a:rPr lang="it-IT" altLang="it-IT" sz="3600" dirty="0"/>
              <a:t>PCT</a:t>
            </a:r>
          </a:p>
          <a:p>
            <a:pPr marL="457200" indent="-457200" algn="ctr">
              <a:buNone/>
            </a:pPr>
            <a:endParaRPr lang="it-IT" altLang="it-IT" sz="1800" dirty="0" smtClean="0"/>
          </a:p>
          <a:p>
            <a:pPr marL="457200" indent="-457200" algn="ctr">
              <a:buNone/>
            </a:pPr>
            <a:r>
              <a:rPr lang="it-IT" altLang="it-IT" sz="1800" dirty="0" smtClean="0"/>
              <a:t>RIFERIMENTO </a:t>
            </a:r>
            <a:r>
              <a:rPr lang="it-IT" altLang="it-IT" sz="1800" dirty="0"/>
              <a:t>ALL</a:t>
            </a:r>
            <a:r>
              <a:rPr lang="it-IT" altLang="it-IT" sz="1800" dirty="0">
                <a:latin typeface="Times New Roman" panose="02020603050405020304" pitchFamily="18" charset="0"/>
              </a:rPr>
              <a:t>’</a:t>
            </a:r>
            <a:r>
              <a:rPr lang="it-IT" altLang="it-IT" sz="1800" dirty="0"/>
              <a:t>ART.83 C.P.C.</a:t>
            </a:r>
          </a:p>
          <a:p>
            <a:pPr marL="457200" indent="-457200" algn="ctr">
              <a:buNone/>
            </a:pPr>
            <a:r>
              <a:rPr lang="it-IT" altLang="it-IT" sz="1800" dirty="0"/>
              <a:t>   </a:t>
            </a:r>
          </a:p>
          <a:p>
            <a:pPr marL="0" indent="0" algn="ctr">
              <a:buNone/>
            </a:pPr>
            <a:r>
              <a:rPr lang="it-IT" altLang="it-IT" sz="1800" dirty="0" smtClean="0"/>
              <a:t>COPIA </a:t>
            </a:r>
            <a:r>
              <a:rPr lang="it-IT" altLang="it-IT" sz="1800" dirty="0"/>
              <a:t>INFORMATICA DELLA PROCURA AURTENTICATA </a:t>
            </a:r>
            <a:r>
              <a:rPr lang="it-IT" altLang="it-IT" sz="1800" dirty="0" smtClean="0"/>
              <a:t/>
            </a:r>
            <a:br>
              <a:rPr lang="it-IT" altLang="it-IT" sz="1800" dirty="0" smtClean="0"/>
            </a:br>
            <a:r>
              <a:rPr lang="it-IT" altLang="it-IT" sz="1800" dirty="0" smtClean="0"/>
              <a:t>CON </a:t>
            </a:r>
            <a:r>
              <a:rPr lang="it-IT" altLang="it-IT" sz="1800" dirty="0"/>
              <a:t>FIRMA DIGITALE</a:t>
            </a:r>
          </a:p>
          <a:p>
            <a:pPr marL="457200" indent="-457200" algn="ctr">
              <a:buNone/>
            </a:pPr>
            <a:r>
              <a:rPr lang="it-IT" altLang="it-IT" sz="1800" dirty="0"/>
              <a:t>(</a:t>
            </a:r>
            <a:r>
              <a:rPr lang="it-IT" altLang="it-IT" sz="1100" dirty="0"/>
              <a:t>PROCURA CARTACEA SCANNERIZZATA</a:t>
            </a:r>
          </a:p>
          <a:p>
            <a:pPr marL="457200" indent="-457200" algn="ctr">
              <a:buNone/>
            </a:pPr>
            <a:r>
              <a:rPr lang="it-IT" altLang="it-IT" sz="1100" dirty="0"/>
              <a:t> E SOTTOSCRITTA DIGITALMENTE ALL</a:t>
            </a:r>
            <a:r>
              <a:rPr lang="it-IT" altLang="it-IT" sz="1100" dirty="0">
                <a:latin typeface="Times New Roman" panose="02020603050405020304" pitchFamily="18" charset="0"/>
              </a:rPr>
              <a:t>’</a:t>
            </a:r>
            <a:r>
              <a:rPr lang="it-IT" altLang="it-IT" sz="1100" dirty="0"/>
              <a:t>AVV.TO)</a:t>
            </a:r>
          </a:p>
          <a:p>
            <a:pPr marL="457200" indent="-457200" algn="ctr">
              <a:buNone/>
            </a:pPr>
            <a:endParaRPr lang="it-IT" altLang="it-IT" sz="1800" dirty="0"/>
          </a:p>
          <a:p>
            <a:pPr marL="457200" indent="-457200" algn="ctr">
              <a:buNone/>
            </a:pPr>
            <a:r>
              <a:rPr lang="it-IT" altLang="it-IT" sz="1800" dirty="0"/>
              <a:t>         DOCUMENTO INFORMATICO SOTTOSCRITTO DIGITALMENTE DAL CLIENTE E DALL</a:t>
            </a:r>
            <a:r>
              <a:rPr lang="it-IT" altLang="it-IT" sz="1800" dirty="0">
                <a:latin typeface="Times New Roman" panose="02020603050405020304" pitchFamily="18" charset="0"/>
              </a:rPr>
              <a:t>’</a:t>
            </a:r>
            <a:r>
              <a:rPr lang="it-IT" altLang="it-IT" sz="1800" dirty="0"/>
              <a:t>AVV.TO</a:t>
            </a:r>
            <a:endParaRPr lang="it-IT" altLang="it-IT" sz="1100" dirty="0"/>
          </a:p>
          <a:p>
            <a:pPr marL="457200" indent="-457200" algn="ctr">
              <a:buNone/>
            </a:pPr>
            <a:r>
              <a:rPr lang="it-IT" altLang="it-IT" sz="1800" dirty="0" smtClean="0"/>
              <a:t>COPIA </a:t>
            </a:r>
            <a:r>
              <a:rPr lang="it-IT" altLang="it-IT" sz="1800" dirty="0"/>
              <a:t>CARTACEA </a:t>
            </a:r>
          </a:p>
          <a:p>
            <a:pPr marL="457200" indent="-457200" algn="ctr">
              <a:buNone/>
            </a:pPr>
            <a:r>
              <a:rPr lang="it-IT" altLang="it-IT" sz="1800" dirty="0"/>
              <a:t>DELLA PROCURA AUTENTICATA </a:t>
            </a:r>
          </a:p>
          <a:p>
            <a:pPr marL="457200" indent="-457200" algn="ctr">
              <a:buNone/>
            </a:pPr>
            <a:r>
              <a:rPr lang="it-IT" altLang="it-IT" sz="1800" dirty="0"/>
              <a:t>CON FIRMA AUTOGRAFA DELL</a:t>
            </a:r>
            <a:r>
              <a:rPr lang="it-IT" altLang="it-IT" sz="1800" dirty="0">
                <a:latin typeface="Times New Roman" panose="02020603050405020304" pitchFamily="18" charset="0"/>
              </a:rPr>
              <a:t>’</a:t>
            </a:r>
            <a:r>
              <a:rPr lang="it-IT" altLang="it-IT" sz="1800" dirty="0"/>
              <a:t>AVV.TO</a:t>
            </a:r>
          </a:p>
          <a:p>
            <a:pPr marL="457200" indent="-457200" algn="ctr">
              <a:buNone/>
            </a:pPr>
            <a:r>
              <a:rPr lang="it-IT" altLang="it-IT" sz="1800" dirty="0"/>
              <a:t>( </a:t>
            </a:r>
            <a:r>
              <a:rPr lang="it-IT" altLang="it-IT" sz="1600" dirty="0"/>
              <a:t>NEL CASO DI DEPOSITO DEL PRIMO ATTO INTRODUTTIVO IN FORMA CARTACEA</a:t>
            </a:r>
            <a:r>
              <a:rPr lang="it-IT" altLang="it-IT" sz="1800" dirty="0"/>
              <a:t>)</a:t>
            </a:r>
          </a:p>
        </p:txBody>
      </p:sp>
      <p:sp>
        <p:nvSpPr>
          <p:cNvPr id="6" name="Titolo 1"/>
          <p:cNvSpPr txBox="1">
            <a:spLocks/>
          </p:cNvSpPr>
          <p:nvPr/>
        </p:nvSpPr>
        <p:spPr>
          <a:xfrm>
            <a:off x="519908" y="304800"/>
            <a:ext cx="11443492" cy="7571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spcBef>
                <a:spcPts val="1000"/>
              </a:spcBef>
            </a:pPr>
            <a:r>
              <a:rPr lang="it-IT" sz="4800" b="1" dirty="0" smtClean="0"/>
              <a:t>Differenze tra PAT e PCT: la procura alle liti</a:t>
            </a:r>
            <a:endParaRPr lang="it-IT" sz="4800" b="1" dirty="0"/>
          </a:p>
        </p:txBody>
      </p:sp>
    </p:spTree>
    <p:extLst>
      <p:ext uri="{BB962C8B-B14F-4D97-AF65-F5344CB8AC3E}">
        <p14:creationId xmlns:p14="http://schemas.microsoft.com/office/powerpoint/2010/main" val="2220319274"/>
      </p:ext>
    </p:extLst>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sz="half" idx="1"/>
          </p:nvPr>
        </p:nvSpPr>
        <p:spPr>
          <a:xfrm>
            <a:off x="1066800" y="2362200"/>
            <a:ext cx="4717654" cy="5181600"/>
          </a:xfrm>
        </p:spPr>
        <p:txBody>
          <a:bodyPr>
            <a:noAutofit/>
          </a:bodyPr>
          <a:lstStyle/>
          <a:p>
            <a:pPr marL="0" indent="0" algn="ctr">
              <a:buNone/>
            </a:pPr>
            <a:r>
              <a:rPr lang="it-IT" altLang="it-IT" sz="3800" dirty="0"/>
              <a:t>PAT</a:t>
            </a:r>
          </a:p>
          <a:p>
            <a:pPr algn="ctr">
              <a:buFontTx/>
              <a:buNone/>
            </a:pPr>
            <a:r>
              <a:rPr lang="it-IT" altLang="it-IT" sz="3200" u="sng" dirty="0"/>
              <a:t>NON NECESSARIO</a:t>
            </a:r>
            <a:r>
              <a:rPr lang="it-IT" altLang="it-IT" sz="3200" dirty="0"/>
              <a:t> UN REDATTORE ATTI</a:t>
            </a:r>
          </a:p>
          <a:p>
            <a:pPr algn="ctr">
              <a:buFontTx/>
              <a:buNone/>
            </a:pPr>
            <a:r>
              <a:rPr lang="it-IT" altLang="it-IT" sz="1800" dirty="0"/>
              <a:t>MA TRAMITE </a:t>
            </a:r>
            <a:r>
              <a:rPr lang="it-IT" altLang="it-IT" sz="1800" u="sng" dirty="0"/>
              <a:t>MODULI PDF DA FIRMARSI DIGITALMENTE,</a:t>
            </a:r>
            <a:r>
              <a:rPr lang="it-IT" altLang="it-IT" sz="1800" dirty="0"/>
              <a:t> LIBERAMENTE SCARICABILI DAL SITO ISTITUZIONALE DELLA GIUSTIZIA </a:t>
            </a:r>
          </a:p>
          <a:p>
            <a:pPr algn="ctr">
              <a:buFontTx/>
              <a:buNone/>
            </a:pPr>
            <a:r>
              <a:rPr lang="it-IT" altLang="it-IT" sz="1800" dirty="0"/>
              <a:t>AMMINISTRATIVA (DIVERSI PER ATTI E DOCUMENTI) A CUI VANNO ALLEGATI GLI ATTI E DOCUMENTI NEI FORMATI PREVISTI DALL</a:t>
            </a:r>
            <a:r>
              <a:rPr lang="it-IT" altLang="it-IT" sz="1800" dirty="0">
                <a:latin typeface="Times New Roman" panose="02020603050405020304" pitchFamily="18" charset="0"/>
              </a:rPr>
              <a:t>’</a:t>
            </a:r>
            <a:r>
              <a:rPr lang="it-IT" altLang="it-IT" sz="1800" dirty="0"/>
              <a:t>ART.12 DELL</a:t>
            </a:r>
            <a:r>
              <a:rPr lang="it-IT" altLang="it-IT" sz="1800" dirty="0">
                <a:latin typeface="Times New Roman" panose="02020603050405020304" pitchFamily="18" charset="0"/>
              </a:rPr>
              <a:t>’</a:t>
            </a:r>
            <a:r>
              <a:rPr lang="it-IT" altLang="it-IT" sz="1800" dirty="0"/>
              <a:t>ALL. A DEL DPCM40/2016,  INVIATI VIA PEC  DELL</a:t>
            </a:r>
            <a:r>
              <a:rPr lang="it-IT" altLang="it-IT" sz="1800" dirty="0">
                <a:latin typeface="Times New Roman" panose="02020603050405020304" pitchFamily="18" charset="0"/>
              </a:rPr>
              <a:t>’</a:t>
            </a:r>
            <a:r>
              <a:rPr lang="it-IT" altLang="it-IT" sz="1800" dirty="0"/>
              <a:t>AVV.TO ALLA PEC DEL TAR O </a:t>
            </a:r>
            <a:r>
              <a:rPr lang="it-IT" altLang="it-IT" sz="1800" dirty="0" err="1"/>
              <a:t>C.di</a:t>
            </a:r>
            <a:r>
              <a:rPr lang="it-IT" altLang="it-IT" sz="1800" dirty="0"/>
              <a:t> St. ADITO</a:t>
            </a:r>
          </a:p>
        </p:txBody>
      </p:sp>
      <p:sp>
        <p:nvSpPr>
          <p:cNvPr id="33796" name="Rectangle 4"/>
          <p:cNvSpPr>
            <a:spLocks noGrp="1" noChangeArrowheads="1"/>
          </p:cNvSpPr>
          <p:nvPr>
            <p:ph type="body" sz="half" idx="2"/>
          </p:nvPr>
        </p:nvSpPr>
        <p:spPr>
          <a:xfrm>
            <a:off x="6705600" y="2362200"/>
            <a:ext cx="3848100" cy="4724400"/>
          </a:xfrm>
        </p:spPr>
        <p:txBody>
          <a:bodyPr>
            <a:normAutofit/>
          </a:bodyPr>
          <a:lstStyle/>
          <a:p>
            <a:pPr marL="0" indent="0" algn="ctr">
              <a:lnSpc>
                <a:spcPct val="90000"/>
              </a:lnSpc>
              <a:buNone/>
            </a:pPr>
            <a:r>
              <a:rPr lang="it-IT" altLang="it-IT" sz="3800" dirty="0"/>
              <a:t>PCT</a:t>
            </a:r>
          </a:p>
          <a:p>
            <a:pPr algn="ctr">
              <a:lnSpc>
                <a:spcPct val="90000"/>
              </a:lnSpc>
              <a:buFontTx/>
              <a:buNone/>
            </a:pPr>
            <a:r>
              <a:rPr lang="it-IT" altLang="it-IT" u="sng" dirty="0"/>
              <a:t>NECESSARIO </a:t>
            </a:r>
            <a:r>
              <a:rPr lang="it-IT" altLang="it-IT" dirty="0"/>
              <a:t>UN </a:t>
            </a:r>
            <a:r>
              <a:rPr lang="it-IT" altLang="it-IT" u="sng" dirty="0"/>
              <a:t>REDATTORE ATTI</a:t>
            </a:r>
            <a:r>
              <a:rPr lang="it-IT" altLang="it-IT" dirty="0"/>
              <a:t> CHE CONSENTA DI FORMARE LA BUSTA TELEMATICA NELLA QUALE INSERIRE ATTI E DOCUMENTI PER SPEDIRLI VIA PEC ALL</a:t>
            </a:r>
            <a:r>
              <a:rPr lang="it-IT" altLang="it-IT" dirty="0">
                <a:latin typeface="Times New Roman" panose="02020603050405020304" pitchFamily="18" charset="0"/>
              </a:rPr>
              <a:t>’</a:t>
            </a:r>
            <a:r>
              <a:rPr lang="it-IT" altLang="it-IT" dirty="0"/>
              <a:t>ORGANO ADITO</a:t>
            </a:r>
          </a:p>
        </p:txBody>
      </p:sp>
      <p:sp>
        <p:nvSpPr>
          <p:cNvPr id="6" name="Titolo 1"/>
          <p:cNvSpPr txBox="1">
            <a:spLocks/>
          </p:cNvSpPr>
          <p:nvPr/>
        </p:nvSpPr>
        <p:spPr>
          <a:xfrm>
            <a:off x="533355" y="483754"/>
            <a:ext cx="11250616" cy="16767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nSpc>
                <a:spcPct val="70000"/>
              </a:lnSpc>
              <a:spcBef>
                <a:spcPts val="1000"/>
              </a:spcBef>
            </a:pPr>
            <a:r>
              <a:rPr lang="it-IT" sz="4800" b="1" dirty="0" smtClean="0"/>
              <a:t>Differenze tra PAT e PCT</a:t>
            </a:r>
            <a:r>
              <a:rPr lang="it-IT" sz="4800" b="1" dirty="0"/>
              <a:t>: </a:t>
            </a:r>
            <a:r>
              <a:rPr lang="it-IT" sz="4800" b="1" dirty="0" smtClean="0"/>
              <a:t>la modalità di redazione  dell’atto oggetto di deposito telematico</a:t>
            </a:r>
            <a:endParaRPr lang="it-IT" sz="4800" b="1" dirty="0"/>
          </a:p>
        </p:txBody>
      </p:sp>
    </p:spTree>
    <p:extLst>
      <p:ext uri="{BB962C8B-B14F-4D97-AF65-F5344CB8AC3E}">
        <p14:creationId xmlns:p14="http://schemas.microsoft.com/office/powerpoint/2010/main" val="878889205"/>
      </p:ext>
    </p:extLst>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027"/>
          <p:cNvSpPr>
            <a:spLocks noGrp="1" noChangeArrowheads="1"/>
          </p:cNvSpPr>
          <p:nvPr>
            <p:ph type="body" sz="half" idx="1"/>
          </p:nvPr>
        </p:nvSpPr>
        <p:spPr>
          <a:xfrm>
            <a:off x="1120000" y="2430462"/>
            <a:ext cx="5025216" cy="4351338"/>
          </a:xfrm>
        </p:spPr>
        <p:txBody>
          <a:bodyPr>
            <a:normAutofit/>
          </a:bodyPr>
          <a:lstStyle/>
          <a:p>
            <a:pPr marL="0" indent="0" algn="ctr">
              <a:buNone/>
            </a:pPr>
            <a:r>
              <a:rPr lang="it-IT" altLang="it-IT" sz="3800" dirty="0"/>
              <a:t>PAT</a:t>
            </a:r>
          </a:p>
          <a:p>
            <a:pPr algn="ctr">
              <a:buFontTx/>
              <a:buNone/>
            </a:pPr>
            <a:endParaRPr lang="it-IT" altLang="it-IT" sz="1000" dirty="0"/>
          </a:p>
          <a:p>
            <a:pPr algn="ctr"/>
            <a:r>
              <a:rPr lang="it-IT" altLang="it-IT" sz="3000" dirty="0"/>
              <a:t>PREVISTO L</a:t>
            </a:r>
            <a:r>
              <a:rPr lang="it-IT" altLang="it-IT" sz="3000" dirty="0">
                <a:latin typeface="Times New Roman" panose="02020603050405020304" pitchFamily="18" charset="0"/>
              </a:rPr>
              <a:t>’</a:t>
            </a:r>
            <a:r>
              <a:rPr lang="it-IT" altLang="it-IT" sz="3000" dirty="0"/>
              <a:t>UPLOAD </a:t>
            </a:r>
          </a:p>
          <a:p>
            <a:pPr algn="ctr">
              <a:buFontTx/>
              <a:buNone/>
            </a:pPr>
            <a:r>
              <a:rPr lang="it-IT" altLang="it-IT" sz="3000" dirty="0"/>
              <a:t> SUL SITO ISTITUZIONALE </a:t>
            </a:r>
          </a:p>
          <a:p>
            <a:pPr marL="0" indent="0" algn="ctr">
              <a:buNone/>
            </a:pPr>
            <a:r>
              <a:rPr lang="it-IT" altLang="it-IT" sz="2600" dirty="0"/>
              <a:t>(ART.9 DEL DPCM 40/2016 ART.8 DELL</a:t>
            </a:r>
            <a:r>
              <a:rPr lang="it-IT" altLang="it-IT" sz="2600" dirty="0">
                <a:latin typeface="Times New Roman" panose="02020603050405020304" pitchFamily="18" charset="0"/>
              </a:rPr>
              <a:t>’</a:t>
            </a:r>
            <a:r>
              <a:rPr lang="it-IT" altLang="it-IT" sz="2600" dirty="0" err="1"/>
              <a:t>All.A</a:t>
            </a:r>
            <a:r>
              <a:rPr lang="it-IT" altLang="it-IT" sz="2600" dirty="0"/>
              <a:t>)</a:t>
            </a:r>
          </a:p>
        </p:txBody>
      </p:sp>
      <p:sp>
        <p:nvSpPr>
          <p:cNvPr id="34820" name="Rectangle 1028"/>
          <p:cNvSpPr>
            <a:spLocks noGrp="1" noChangeArrowheads="1"/>
          </p:cNvSpPr>
          <p:nvPr>
            <p:ph type="body" sz="half" idx="2"/>
          </p:nvPr>
        </p:nvSpPr>
        <p:spPr>
          <a:xfrm>
            <a:off x="6319840" y="2430462"/>
            <a:ext cx="5033960" cy="4351338"/>
          </a:xfrm>
        </p:spPr>
        <p:txBody>
          <a:bodyPr>
            <a:normAutofit/>
          </a:bodyPr>
          <a:lstStyle/>
          <a:p>
            <a:pPr marL="0" indent="0" algn="ctr">
              <a:buNone/>
            </a:pPr>
            <a:r>
              <a:rPr lang="it-IT" altLang="it-IT" sz="3800" dirty="0"/>
              <a:t>PCT</a:t>
            </a:r>
          </a:p>
          <a:p>
            <a:pPr algn="ctr">
              <a:buFontTx/>
              <a:buNone/>
            </a:pPr>
            <a:endParaRPr lang="it-IT" altLang="it-IT" sz="1000" dirty="0"/>
          </a:p>
          <a:p>
            <a:pPr algn="ctr"/>
            <a:r>
              <a:rPr lang="it-IT" altLang="it-IT" sz="3000" dirty="0"/>
              <a:t>NON E</a:t>
            </a:r>
            <a:r>
              <a:rPr lang="it-IT" altLang="it-IT" sz="3000" dirty="0">
                <a:latin typeface="Times New Roman" panose="02020603050405020304" pitchFamily="18" charset="0"/>
              </a:rPr>
              <a:t>’</a:t>
            </a:r>
            <a:r>
              <a:rPr lang="it-IT" altLang="it-IT" sz="3000" dirty="0"/>
              <a:t> PREVISTO L</a:t>
            </a:r>
            <a:r>
              <a:rPr lang="it-IT" altLang="it-IT" sz="3000" dirty="0">
                <a:latin typeface="Times New Roman" panose="02020603050405020304" pitchFamily="18" charset="0"/>
              </a:rPr>
              <a:t>’</a:t>
            </a:r>
            <a:r>
              <a:rPr lang="it-IT" altLang="it-IT" sz="3000" dirty="0"/>
              <a:t>UPLOAD</a:t>
            </a:r>
          </a:p>
          <a:p>
            <a:pPr marL="0" indent="0" algn="ctr">
              <a:buNone/>
            </a:pPr>
            <a:r>
              <a:rPr lang="it-IT" altLang="it-IT" sz="2600" dirty="0"/>
              <a:t>(EVENTUALE COMPRESSIONE DEI FILES O INVII MULTIPLI NEL CASO DI SUPERAMENTO DEI 30 MGBITE DELLA BUSTA TELEMATICA)</a:t>
            </a:r>
          </a:p>
        </p:txBody>
      </p:sp>
      <p:sp>
        <p:nvSpPr>
          <p:cNvPr id="6" name="Titolo 1"/>
          <p:cNvSpPr txBox="1">
            <a:spLocks/>
          </p:cNvSpPr>
          <p:nvPr/>
        </p:nvSpPr>
        <p:spPr>
          <a:xfrm>
            <a:off x="533355" y="500361"/>
            <a:ext cx="11250616" cy="164352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nSpc>
                <a:spcPct val="70000"/>
              </a:lnSpc>
              <a:spcBef>
                <a:spcPts val="1000"/>
              </a:spcBef>
            </a:pPr>
            <a:r>
              <a:rPr lang="it-IT" sz="4800" b="1" dirty="0" smtClean="0"/>
              <a:t>Differenze tra PAT e PCT</a:t>
            </a:r>
            <a:r>
              <a:rPr lang="it-IT" sz="4800" b="1" dirty="0"/>
              <a:t>: </a:t>
            </a:r>
            <a:r>
              <a:rPr lang="it-IT" sz="4800" b="1" dirty="0" smtClean="0"/>
              <a:t>la modalità di </a:t>
            </a:r>
            <a:r>
              <a:rPr lang="it-IT" sz="4800" b="1" dirty="0" err="1" smtClean="0"/>
              <a:t>di</a:t>
            </a:r>
            <a:r>
              <a:rPr lang="it-IT" sz="4800" b="1" dirty="0" smtClean="0"/>
              <a:t> invio dell’atto oggetto di deposito telematico</a:t>
            </a:r>
            <a:endParaRPr lang="it-IT" sz="4800" b="1" dirty="0"/>
          </a:p>
        </p:txBody>
      </p:sp>
    </p:spTree>
    <p:extLst>
      <p:ext uri="{BB962C8B-B14F-4D97-AF65-F5344CB8AC3E}">
        <p14:creationId xmlns:p14="http://schemas.microsoft.com/office/powerpoint/2010/main" val="166001289"/>
      </p:ext>
    </p:extLst>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1295400" y="2057400"/>
            <a:ext cx="4572000" cy="4800600"/>
          </a:xfrm>
        </p:spPr>
        <p:txBody>
          <a:bodyPr>
            <a:normAutofit lnSpcReduction="10000"/>
          </a:bodyPr>
          <a:lstStyle/>
          <a:p>
            <a:pPr marL="0" indent="0" algn="ctr">
              <a:lnSpc>
                <a:spcPct val="90000"/>
              </a:lnSpc>
              <a:buNone/>
            </a:pPr>
            <a:r>
              <a:rPr lang="it-IT" altLang="it-IT" sz="3800" dirty="0"/>
              <a:t>PAT</a:t>
            </a:r>
          </a:p>
          <a:p>
            <a:pPr marL="0" indent="0" algn="ctr">
              <a:lnSpc>
                <a:spcPct val="90000"/>
              </a:lnSpc>
              <a:buNone/>
            </a:pPr>
            <a:r>
              <a:rPr lang="it-IT" altLang="it-IT" sz="3200" dirty="0"/>
              <a:t>ART.9 </a:t>
            </a:r>
            <a:r>
              <a:rPr lang="it-IT" altLang="it-IT" sz="3200" dirty="0" err="1"/>
              <a:t>dpcm</a:t>
            </a:r>
            <a:r>
              <a:rPr lang="it-IT" altLang="it-IT" sz="3200" dirty="0"/>
              <a:t> 40/2016</a:t>
            </a:r>
          </a:p>
          <a:p>
            <a:pPr algn="ctr">
              <a:lnSpc>
                <a:spcPct val="90000"/>
              </a:lnSpc>
              <a:buFontTx/>
              <a:buNone/>
            </a:pPr>
            <a:r>
              <a:rPr lang="it-IT" altLang="it-IT" sz="2400" dirty="0"/>
              <a:t>Il deposito si considera tempestivo quando, entro le 24 ore di scadenza, </a:t>
            </a:r>
            <a:r>
              <a:rPr lang="it-IT" altLang="it-IT" sz="2400" dirty="0" err="1"/>
              <a:t>e</a:t>
            </a:r>
            <a:r>
              <a:rPr lang="it-IT" altLang="it-IT" sz="2400" dirty="0" err="1">
                <a:latin typeface="Times New Roman" panose="02020603050405020304" pitchFamily="18" charset="0"/>
              </a:rPr>
              <a:t>’</a:t>
            </a:r>
            <a:r>
              <a:rPr lang="it-IT" altLang="it-IT" sz="2400" dirty="0"/>
              <a:t> generata la ricevuta di  AVVENUTA ACCETTAZIONE</a:t>
            </a:r>
            <a:endParaRPr lang="it-IT" altLang="it-IT" sz="2400" u="sng" dirty="0"/>
          </a:p>
          <a:p>
            <a:pPr algn="ctr">
              <a:lnSpc>
                <a:spcPct val="90000"/>
              </a:lnSpc>
              <a:buFontTx/>
              <a:buNone/>
            </a:pPr>
            <a:r>
              <a:rPr lang="it-IT" altLang="it-IT" sz="2400" dirty="0"/>
              <a:t> </a:t>
            </a:r>
            <a:r>
              <a:rPr lang="it-IT" altLang="it-IT" sz="2400" u="sng" dirty="0"/>
              <a:t>Deposito tempestivo sino alle ore 12.00 dell</a:t>
            </a:r>
            <a:r>
              <a:rPr lang="it-IT" altLang="it-IT" sz="2400" u="sng" dirty="0">
                <a:latin typeface="Times New Roman" panose="02020603050405020304" pitchFamily="18" charset="0"/>
              </a:rPr>
              <a:t>’</a:t>
            </a:r>
            <a:r>
              <a:rPr lang="it-IT" altLang="it-IT" sz="2400" u="sng" dirty="0"/>
              <a:t>ultimo giorno consentito (nel caso di deposito atti o documenti depositabili fino al giorno prima la trattazione della domanda in camera di consiglio)</a:t>
            </a:r>
          </a:p>
          <a:p>
            <a:pPr algn="ctr">
              <a:lnSpc>
                <a:spcPct val="90000"/>
              </a:lnSpc>
              <a:buFontTx/>
              <a:buNone/>
            </a:pPr>
            <a:endParaRPr lang="it-IT" altLang="it-IT" sz="1800" u="sng" dirty="0"/>
          </a:p>
        </p:txBody>
      </p:sp>
      <p:sp>
        <p:nvSpPr>
          <p:cNvPr id="35844" name="Rectangle 4"/>
          <p:cNvSpPr>
            <a:spLocks noGrp="1" noChangeArrowheads="1"/>
          </p:cNvSpPr>
          <p:nvPr>
            <p:ph type="body" sz="half" idx="2"/>
          </p:nvPr>
        </p:nvSpPr>
        <p:spPr>
          <a:xfrm>
            <a:off x="6553200" y="1981200"/>
            <a:ext cx="4686300" cy="4876800"/>
          </a:xfrm>
        </p:spPr>
        <p:txBody>
          <a:bodyPr>
            <a:normAutofit/>
          </a:bodyPr>
          <a:lstStyle/>
          <a:p>
            <a:pPr marL="0" indent="0" algn="ctr">
              <a:buNone/>
            </a:pPr>
            <a:r>
              <a:rPr lang="it-IT" altLang="it-IT" sz="3800" dirty="0"/>
              <a:t>PCT</a:t>
            </a:r>
          </a:p>
          <a:p>
            <a:pPr algn="ctr">
              <a:buFontTx/>
              <a:buNone/>
            </a:pPr>
            <a:r>
              <a:rPr lang="it-IT" altLang="it-IT" sz="2400" dirty="0"/>
              <a:t>Il deposito si considera tempestivo quando </a:t>
            </a:r>
            <a:r>
              <a:rPr lang="it-IT" altLang="it-IT" sz="2400" dirty="0" err="1"/>
              <a:t>e</a:t>
            </a:r>
            <a:r>
              <a:rPr lang="it-IT" altLang="it-IT" sz="2400" dirty="0" err="1">
                <a:latin typeface="Times New Roman" panose="02020603050405020304" pitchFamily="18" charset="0"/>
              </a:rPr>
              <a:t>’</a:t>
            </a:r>
            <a:r>
              <a:rPr lang="it-IT" altLang="it-IT" sz="2400" dirty="0"/>
              <a:t> generata la ricevuta di AVVENUTA CONSEGNA</a:t>
            </a:r>
          </a:p>
          <a:p>
            <a:pPr algn="ctr">
              <a:buFontTx/>
              <a:buNone/>
            </a:pPr>
            <a:r>
              <a:rPr lang="it-IT" altLang="it-IT" sz="2400" dirty="0"/>
              <a:t>entro le ore 23.59 del giorno di scadenza dell</a:t>
            </a:r>
            <a:r>
              <a:rPr lang="it-IT" altLang="it-IT" sz="2400" dirty="0">
                <a:latin typeface="Times New Roman" panose="02020603050405020304" pitchFamily="18" charset="0"/>
              </a:rPr>
              <a:t>’</a:t>
            </a:r>
            <a:r>
              <a:rPr lang="it-IT" altLang="it-IT" sz="2400" dirty="0"/>
              <a:t>atto.</a:t>
            </a:r>
          </a:p>
          <a:p>
            <a:pPr algn="ctr">
              <a:buFontTx/>
              <a:buNone/>
            </a:pPr>
            <a:r>
              <a:rPr lang="it-IT" altLang="it-IT" sz="2400" dirty="0"/>
              <a:t>(Art.16 bis D.L. 179/2012)</a:t>
            </a:r>
          </a:p>
          <a:p>
            <a:pPr algn="ctr">
              <a:buFontTx/>
              <a:buNone/>
            </a:pPr>
            <a:r>
              <a:rPr lang="it-IT" altLang="it-IT" sz="2400" dirty="0"/>
              <a:t>Il PCT prevede la generazione di 4 </a:t>
            </a:r>
            <a:r>
              <a:rPr lang="it-IT" altLang="it-IT" sz="2400" dirty="0" err="1"/>
              <a:t>pec</a:t>
            </a:r>
            <a:r>
              <a:rPr lang="it-IT" altLang="it-IT" sz="2400" dirty="0"/>
              <a:t> (1° </a:t>
            </a:r>
            <a:r>
              <a:rPr lang="it-IT" altLang="it-IT" sz="2400" dirty="0" err="1"/>
              <a:t>pec</a:t>
            </a:r>
            <a:r>
              <a:rPr lang="it-IT" altLang="it-IT" sz="2400" dirty="0"/>
              <a:t> accettazione, 2° </a:t>
            </a:r>
            <a:r>
              <a:rPr lang="it-IT" altLang="it-IT" sz="2400" dirty="0" err="1"/>
              <a:t>pec</a:t>
            </a:r>
            <a:r>
              <a:rPr lang="it-IT" altLang="it-IT" sz="2400" dirty="0"/>
              <a:t> consegna, 3° </a:t>
            </a:r>
            <a:r>
              <a:rPr lang="it-IT" altLang="it-IT" sz="2400" dirty="0" err="1"/>
              <a:t>pec</a:t>
            </a:r>
            <a:r>
              <a:rPr lang="it-IT" altLang="it-IT" sz="2400" dirty="0"/>
              <a:t> esito controlli automatici, 4° </a:t>
            </a:r>
            <a:r>
              <a:rPr lang="it-IT" altLang="it-IT" sz="2400" dirty="0" err="1"/>
              <a:t>pec</a:t>
            </a:r>
            <a:r>
              <a:rPr lang="it-IT" altLang="it-IT" sz="2400" dirty="0"/>
              <a:t> inviata dalla Cancelleria)</a:t>
            </a:r>
          </a:p>
          <a:p>
            <a:pPr algn="ctr">
              <a:buFontTx/>
              <a:buNone/>
            </a:pPr>
            <a:endParaRPr lang="it-IT" altLang="it-IT" sz="1800" dirty="0"/>
          </a:p>
        </p:txBody>
      </p:sp>
      <p:sp>
        <p:nvSpPr>
          <p:cNvPr id="6" name="Titolo 1"/>
          <p:cNvSpPr txBox="1">
            <a:spLocks/>
          </p:cNvSpPr>
          <p:nvPr/>
        </p:nvSpPr>
        <p:spPr>
          <a:xfrm>
            <a:off x="533355" y="742286"/>
            <a:ext cx="11250616" cy="1159676"/>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nSpc>
                <a:spcPct val="70000"/>
              </a:lnSpc>
              <a:spcBef>
                <a:spcPts val="1000"/>
              </a:spcBef>
            </a:pPr>
            <a:r>
              <a:rPr lang="it-IT" sz="4800" b="1" dirty="0" smtClean="0"/>
              <a:t>Differenze tra PAT e PCT</a:t>
            </a:r>
            <a:r>
              <a:rPr lang="it-IT" sz="4800" b="1" dirty="0"/>
              <a:t>: </a:t>
            </a:r>
            <a:r>
              <a:rPr lang="it-IT" sz="4800" b="1" dirty="0" smtClean="0"/>
              <a:t>tempestività del deposito</a:t>
            </a:r>
            <a:endParaRPr lang="it-IT" sz="4800" b="1" dirty="0"/>
          </a:p>
        </p:txBody>
      </p:sp>
    </p:spTree>
    <p:extLst>
      <p:ext uri="{BB962C8B-B14F-4D97-AF65-F5344CB8AC3E}">
        <p14:creationId xmlns:p14="http://schemas.microsoft.com/office/powerpoint/2010/main" val="1645347497"/>
      </p:ext>
    </p:extLst>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0600" y="2286000"/>
            <a:ext cx="9982200" cy="1325563"/>
          </a:xfrm>
        </p:spPr>
        <p:txBody>
          <a:bodyPr>
            <a:normAutofit fontScale="90000"/>
          </a:bodyPr>
          <a:lstStyle/>
          <a:p>
            <a:pPr algn="ctr"/>
            <a:r>
              <a:rPr lang="it-IT" dirty="0" smtClean="0"/>
              <a:t>LE COMUNICAZIONI PER VIA TELEMATICA DA PARTE DELL’UFFICIO GIUDIZIARIO</a:t>
            </a:r>
            <a:endParaRPr lang="it-IT" dirty="0"/>
          </a:p>
        </p:txBody>
      </p:sp>
    </p:spTree>
    <p:extLst>
      <p:ext uri="{BB962C8B-B14F-4D97-AF65-F5344CB8AC3E}">
        <p14:creationId xmlns:p14="http://schemas.microsoft.com/office/powerpoint/2010/main" val="3329956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comunicazioni per via telematica</a:t>
            </a:r>
            <a:br>
              <a:rPr lang="it-IT" dirty="0" smtClean="0"/>
            </a:br>
            <a:r>
              <a:rPr lang="it-IT" dirty="0" smtClean="0"/>
              <a:t> (</a:t>
            </a:r>
            <a:r>
              <a:rPr lang="it-IT" sz="3600" dirty="0" smtClean="0"/>
              <a:t>art. 13 del Regolamento</a:t>
            </a:r>
            <a:r>
              <a:rPr lang="it-IT" dirty="0" smtClean="0"/>
              <a:t>)</a:t>
            </a:r>
            <a:endParaRPr lang="it-IT" dirty="0"/>
          </a:p>
        </p:txBody>
      </p:sp>
      <p:sp>
        <p:nvSpPr>
          <p:cNvPr id="3" name="Segnaposto contenuto 2"/>
          <p:cNvSpPr>
            <a:spLocks noGrp="1"/>
          </p:cNvSpPr>
          <p:nvPr>
            <p:ph idx="1"/>
          </p:nvPr>
        </p:nvSpPr>
        <p:spPr>
          <a:xfrm>
            <a:off x="979100" y="2133600"/>
            <a:ext cx="10233800" cy="4351338"/>
          </a:xfrm>
        </p:spPr>
        <p:txBody>
          <a:bodyPr/>
          <a:lstStyle/>
          <a:p>
            <a:r>
              <a:rPr lang="it-IT" dirty="0" smtClean="0"/>
              <a:t>Comunicazioni di segreteria esclusivamente in via telematica nei confronti</a:t>
            </a:r>
          </a:p>
          <a:p>
            <a:r>
              <a:rPr lang="it-IT" dirty="0" smtClean="0"/>
              <a:t>A) di ciascun avvocato componente il collegio difensivo</a:t>
            </a:r>
          </a:p>
          <a:p>
            <a:pPr marL="0" indent="0" algn="ctr">
              <a:buNone/>
            </a:pPr>
            <a:r>
              <a:rPr lang="it-IT" dirty="0"/>
              <a:t>o</a:t>
            </a:r>
            <a:r>
              <a:rPr lang="it-IT" dirty="0" smtClean="0"/>
              <a:t>vvero alternativamente </a:t>
            </a:r>
          </a:p>
          <a:p>
            <a:r>
              <a:rPr lang="it-IT" dirty="0" smtClean="0"/>
              <a:t>B) nei confronti dell’</a:t>
            </a:r>
            <a:r>
              <a:rPr lang="it-IT" u="sng" dirty="0" smtClean="0"/>
              <a:t>avvocato domiciliatario</a:t>
            </a:r>
            <a:r>
              <a:rPr lang="it-IT" dirty="0" smtClean="0"/>
              <a:t> eventualmente nominato</a:t>
            </a:r>
          </a:p>
          <a:p>
            <a:endParaRPr lang="it-IT" dirty="0"/>
          </a:p>
          <a:p>
            <a:pPr marL="0" indent="0" algn="ctr">
              <a:buNone/>
            </a:pPr>
            <a:r>
              <a:rPr lang="it-IT" u="sng" dirty="0" smtClean="0"/>
              <a:t>dove: agli indirizzi </a:t>
            </a:r>
            <a:r>
              <a:rPr lang="it-IT" u="sng" dirty="0" err="1" smtClean="0"/>
              <a:t>p.e.c</a:t>
            </a:r>
            <a:r>
              <a:rPr lang="it-IT" u="sng" dirty="0" smtClean="0"/>
              <a:t>. risultanti dai pubblici registri</a:t>
            </a:r>
            <a:r>
              <a:rPr lang="it-IT" dirty="0" smtClean="0"/>
              <a:t> </a:t>
            </a:r>
            <a:endParaRPr lang="it-IT" dirty="0"/>
          </a:p>
        </p:txBody>
      </p:sp>
    </p:spTree>
    <p:extLst>
      <p:ext uri="{BB962C8B-B14F-4D97-AF65-F5344CB8AC3E}">
        <p14:creationId xmlns:p14="http://schemas.microsoft.com/office/powerpoint/2010/main" val="2946322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9100" y="2819400"/>
            <a:ext cx="10233800" cy="3814763"/>
          </a:xfrm>
        </p:spPr>
        <p:txBody>
          <a:bodyPr/>
          <a:lstStyle/>
          <a:p>
            <a:pPr marL="0" indent="0" algn="just">
              <a:buNone/>
            </a:pPr>
            <a:r>
              <a:rPr lang="it-IT" dirty="0"/>
              <a:t>	</a:t>
            </a:r>
            <a:endParaRPr lang="it-IT" dirty="0" smtClean="0"/>
          </a:p>
          <a:p>
            <a:pPr marL="0" indent="0" algn="just">
              <a:buNone/>
            </a:pPr>
            <a:r>
              <a:rPr lang="it-IT" dirty="0" smtClean="0"/>
              <a:t>La </a:t>
            </a:r>
            <a:r>
              <a:rPr lang="it-IT" dirty="0"/>
              <a:t>comunicazione a mezzo PEC da parte  dell'ufficio  </a:t>
            </a:r>
            <a:r>
              <a:rPr lang="it-IT" dirty="0" smtClean="0"/>
              <a:t>giudiziario si </a:t>
            </a:r>
            <a:r>
              <a:rPr lang="it-IT" dirty="0"/>
              <a:t>intende perfezionata nel momento in cui viene </a:t>
            </a:r>
            <a:r>
              <a:rPr lang="it-IT" u="sng" dirty="0"/>
              <a:t>generata la </a:t>
            </a:r>
            <a:r>
              <a:rPr lang="it-IT" u="sng" dirty="0" smtClean="0"/>
              <a:t>ricevuta di </a:t>
            </a:r>
            <a:r>
              <a:rPr lang="it-IT" u="sng" dirty="0"/>
              <a:t>avvenuta consegna</a:t>
            </a:r>
            <a:r>
              <a:rPr lang="it-IT" dirty="0"/>
              <a:t>  da  parte  del  gestore  di  posta  </a:t>
            </a:r>
            <a:r>
              <a:rPr lang="it-IT" dirty="0" smtClean="0"/>
              <a:t>elettronica certificata </a:t>
            </a:r>
            <a:r>
              <a:rPr lang="it-IT" u="sng" dirty="0"/>
              <a:t>del </a:t>
            </a:r>
            <a:r>
              <a:rPr lang="it-IT" u="sng" dirty="0" smtClean="0"/>
              <a:t>destinatario</a:t>
            </a:r>
          </a:p>
          <a:p>
            <a:pPr marL="0" indent="0" algn="just">
              <a:buNone/>
            </a:pPr>
            <a:r>
              <a:rPr lang="it-IT" dirty="0"/>
              <a:t>Le ricevute  di  avvenuta  consegna  e  gli  avvisi  di  </a:t>
            </a:r>
            <a:r>
              <a:rPr lang="it-IT" dirty="0" smtClean="0"/>
              <a:t>mancata </a:t>
            </a:r>
            <a:r>
              <a:rPr lang="it-IT" dirty="0"/>
              <a:t>consegna sono conservati nel fascicolo informatico.</a:t>
            </a:r>
            <a:endParaRPr lang="it-IT" u="sng" dirty="0" smtClean="0"/>
          </a:p>
          <a:p>
            <a:pPr marL="0" indent="0" algn="just">
              <a:buNone/>
            </a:pPr>
            <a:endParaRPr lang="it-IT" dirty="0"/>
          </a:p>
        </p:txBody>
      </p:sp>
      <p:sp>
        <p:nvSpPr>
          <p:cNvPr id="5" name="Titolo 1"/>
          <p:cNvSpPr>
            <a:spLocks noGrp="1"/>
          </p:cNvSpPr>
          <p:nvPr>
            <p:ph type="title"/>
          </p:nvPr>
        </p:nvSpPr>
        <p:spPr>
          <a:xfrm>
            <a:off x="838200" y="457200"/>
            <a:ext cx="10515600" cy="2362200"/>
          </a:xfrm>
        </p:spPr>
        <p:txBody>
          <a:bodyPr>
            <a:normAutofit fontScale="90000"/>
          </a:bodyPr>
          <a:lstStyle/>
          <a:p>
            <a:r>
              <a:rPr lang="it-IT" sz="5300" dirty="0" smtClean="0"/>
              <a:t>Le comunicazioni per via telematica da parte dell’ufficio giudiziario: perfezionamento </a:t>
            </a:r>
            <a:r>
              <a:rPr lang="it-IT" sz="5300" dirty="0"/>
              <a:t>della </a:t>
            </a:r>
            <a:r>
              <a:rPr lang="it-IT" sz="5300" dirty="0" smtClean="0"/>
              <a:t>comunicazione</a:t>
            </a:r>
            <a:br>
              <a:rPr lang="it-IT" sz="5300" dirty="0" smtClean="0"/>
            </a:br>
            <a:r>
              <a:rPr lang="it-IT" sz="3600" dirty="0" smtClean="0"/>
              <a:t>(art. 13 commi 6 e ss. del Regolamento)</a:t>
            </a:r>
            <a:endParaRPr lang="it-IT" sz="3600" dirty="0"/>
          </a:p>
        </p:txBody>
      </p:sp>
    </p:spTree>
    <p:extLst>
      <p:ext uri="{BB962C8B-B14F-4D97-AF65-F5344CB8AC3E}">
        <p14:creationId xmlns:p14="http://schemas.microsoft.com/office/powerpoint/2010/main" val="21030547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9100" y="2895600"/>
            <a:ext cx="10233800" cy="3814763"/>
          </a:xfrm>
        </p:spPr>
        <p:txBody>
          <a:bodyPr>
            <a:normAutofit fontScale="92500" lnSpcReduction="10000"/>
          </a:bodyPr>
          <a:lstStyle/>
          <a:p>
            <a:pPr marL="0" indent="0" algn="ctr">
              <a:buNone/>
            </a:pPr>
            <a:r>
              <a:rPr lang="it-IT" dirty="0" smtClean="0"/>
              <a:t>Impossibilità di procedere   </a:t>
            </a:r>
            <a:r>
              <a:rPr lang="it-IT" dirty="0"/>
              <a:t>alla   </a:t>
            </a:r>
            <a:r>
              <a:rPr lang="it-IT" dirty="0" smtClean="0"/>
              <a:t>comunicazione telematica: </a:t>
            </a:r>
          </a:p>
          <a:p>
            <a:pPr marL="514350" indent="-514350" algn="just">
              <a:buAutoNum type="alphaLcParenR"/>
            </a:pPr>
            <a:r>
              <a:rPr lang="it-IT" dirty="0" smtClean="0"/>
              <a:t>per </a:t>
            </a:r>
            <a:r>
              <a:rPr lang="it-IT" u="sng" dirty="0"/>
              <a:t>cause imputabili  al  malfunzionamento  del  SIGA</a:t>
            </a:r>
            <a:r>
              <a:rPr lang="it-IT" dirty="0"/>
              <a:t>,  </a:t>
            </a:r>
            <a:r>
              <a:rPr lang="it-IT" dirty="0" smtClean="0"/>
              <a:t>il </a:t>
            </a:r>
            <a:r>
              <a:rPr lang="it-IT" dirty="0"/>
              <a:t> </a:t>
            </a:r>
            <a:r>
              <a:rPr lang="it-IT" dirty="0" smtClean="0"/>
              <a:t>Segretario </a:t>
            </a:r>
            <a:r>
              <a:rPr lang="it-IT" dirty="0"/>
              <a:t>della sezione procede ad  effettuare  la  comunicazione  </a:t>
            </a:r>
            <a:r>
              <a:rPr lang="it-IT" dirty="0" smtClean="0"/>
              <a:t>a mezzo </a:t>
            </a:r>
            <a:r>
              <a:rPr lang="it-IT" i="1" dirty="0"/>
              <a:t>fax</a:t>
            </a:r>
            <a:r>
              <a:rPr lang="it-IT" dirty="0"/>
              <a:t> e, nel caso di </a:t>
            </a:r>
            <a:r>
              <a:rPr lang="it-IT" dirty="0" smtClean="0"/>
              <a:t>ulteriore impossibilità, </a:t>
            </a:r>
            <a:r>
              <a:rPr lang="it-IT" dirty="0"/>
              <a:t>procede secondo </a:t>
            </a:r>
            <a:r>
              <a:rPr lang="it-IT" dirty="0" smtClean="0"/>
              <a:t>le modalità </a:t>
            </a:r>
            <a:r>
              <a:rPr lang="it-IT" dirty="0"/>
              <a:t>descritte nell'articolo 45 delle disposizioni di </a:t>
            </a:r>
            <a:r>
              <a:rPr lang="it-IT" dirty="0" smtClean="0"/>
              <a:t>attuazione</a:t>
            </a:r>
            <a:r>
              <a:rPr lang="it-IT" dirty="0"/>
              <a:t> </a:t>
            </a:r>
            <a:r>
              <a:rPr lang="it-IT" dirty="0" err="1" smtClean="0"/>
              <a:t>c.p.c.</a:t>
            </a:r>
            <a:r>
              <a:rPr lang="it-IT" dirty="0" smtClean="0"/>
              <a:t> </a:t>
            </a:r>
          </a:p>
          <a:p>
            <a:pPr marL="514350" indent="-514350" algn="just">
              <a:buAutoNum type="alphaLcParenR"/>
            </a:pPr>
            <a:r>
              <a:rPr lang="it-IT" dirty="0" smtClean="0"/>
              <a:t>Quando </a:t>
            </a:r>
            <a:r>
              <a:rPr lang="it-IT" dirty="0"/>
              <a:t>la comunicazione a mezzo PEC non risulta  andata  a  </a:t>
            </a:r>
            <a:r>
              <a:rPr lang="it-IT" dirty="0" smtClean="0"/>
              <a:t>buon fine </a:t>
            </a:r>
            <a:r>
              <a:rPr lang="it-IT" dirty="0"/>
              <a:t>per causa imputabile al destinatario, attestata  dalla  </a:t>
            </a:r>
            <a:r>
              <a:rPr lang="it-IT" u="sng" dirty="0" smtClean="0"/>
              <a:t>ricevuta di </a:t>
            </a:r>
            <a:r>
              <a:rPr lang="it-IT" u="sng" dirty="0"/>
              <a:t>mancata </a:t>
            </a:r>
            <a:r>
              <a:rPr lang="it-IT" u="sng" dirty="0" smtClean="0"/>
              <a:t>consegna</a:t>
            </a:r>
            <a:r>
              <a:rPr lang="it-IT" dirty="0" smtClean="0"/>
              <a:t>, </a:t>
            </a:r>
            <a:r>
              <a:rPr lang="it-IT" dirty="0"/>
              <a:t>la  comunicazione  </a:t>
            </a:r>
            <a:r>
              <a:rPr lang="it-IT" dirty="0" smtClean="0"/>
              <a:t>si ha </a:t>
            </a:r>
            <a:r>
              <a:rPr lang="it-IT" dirty="0"/>
              <a:t>per eseguita con  il  deposito  del  provvedimento  nel  </a:t>
            </a:r>
            <a:r>
              <a:rPr lang="it-IT" dirty="0" smtClean="0"/>
              <a:t>fascicolo informatico</a:t>
            </a:r>
            <a:r>
              <a:rPr lang="it-IT" dirty="0"/>
              <a:t>, secondo quanto previsto dalle specifiche tecniche di </a:t>
            </a:r>
            <a:r>
              <a:rPr lang="it-IT" dirty="0" smtClean="0"/>
              <a:t>cui all'articolo </a:t>
            </a:r>
            <a:r>
              <a:rPr lang="it-IT" dirty="0"/>
              <a:t>19.</a:t>
            </a:r>
          </a:p>
        </p:txBody>
      </p:sp>
      <p:sp>
        <p:nvSpPr>
          <p:cNvPr id="5" name="Titolo 1"/>
          <p:cNvSpPr>
            <a:spLocks noGrp="1"/>
          </p:cNvSpPr>
          <p:nvPr>
            <p:ph type="title"/>
          </p:nvPr>
        </p:nvSpPr>
        <p:spPr>
          <a:xfrm>
            <a:off x="838200" y="228600"/>
            <a:ext cx="10515600" cy="2362200"/>
          </a:xfrm>
        </p:spPr>
        <p:txBody>
          <a:bodyPr>
            <a:normAutofit fontScale="90000"/>
          </a:bodyPr>
          <a:lstStyle/>
          <a:p>
            <a:r>
              <a:rPr lang="it-IT" sz="5300" dirty="0" smtClean="0"/>
              <a:t>Le comunicazioni per via telematica da parte dell’ufficio giudiziario: perfezionamento </a:t>
            </a:r>
            <a:r>
              <a:rPr lang="it-IT" sz="5300" dirty="0"/>
              <a:t>della </a:t>
            </a:r>
            <a:r>
              <a:rPr lang="it-IT" sz="5300" dirty="0" smtClean="0"/>
              <a:t>comunicazione</a:t>
            </a:r>
            <a:br>
              <a:rPr lang="it-IT" sz="5300" dirty="0" smtClean="0"/>
            </a:br>
            <a:r>
              <a:rPr lang="it-IT" sz="3600" dirty="0" smtClean="0"/>
              <a:t>(art. 13 commi 6 e ss. del Regolamento)</a:t>
            </a:r>
            <a:endParaRPr lang="it-IT" sz="3600" dirty="0"/>
          </a:p>
        </p:txBody>
      </p:sp>
    </p:spTree>
    <p:extLst>
      <p:ext uri="{BB962C8B-B14F-4D97-AF65-F5344CB8AC3E}">
        <p14:creationId xmlns:p14="http://schemas.microsoft.com/office/powerpoint/2010/main" val="206245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52400"/>
            <a:ext cx="10515600" cy="2362200"/>
          </a:xfrm>
        </p:spPr>
        <p:txBody>
          <a:bodyPr>
            <a:normAutofit fontScale="90000"/>
          </a:bodyPr>
          <a:lstStyle/>
          <a:p>
            <a:r>
              <a:rPr lang="it-IT" sz="5300" dirty="0" smtClean="0"/>
              <a:t>Le comunicazioni per via telematica da parte dell’ufficio giudiziario: perfezionamento </a:t>
            </a:r>
            <a:r>
              <a:rPr lang="it-IT" sz="5300" dirty="0"/>
              <a:t>della </a:t>
            </a:r>
            <a:r>
              <a:rPr lang="it-IT" sz="5300" dirty="0" smtClean="0"/>
              <a:t>comunicazione</a:t>
            </a:r>
            <a:br>
              <a:rPr lang="it-IT" sz="5300" dirty="0" smtClean="0"/>
            </a:br>
            <a:r>
              <a:rPr lang="it-IT" sz="3600" dirty="0" smtClean="0"/>
              <a:t>(art. 13 commi 6 e ss. del Regolamento)</a:t>
            </a:r>
            <a:endParaRPr lang="it-IT" sz="3600" dirty="0"/>
          </a:p>
        </p:txBody>
      </p:sp>
      <p:sp>
        <p:nvSpPr>
          <p:cNvPr id="3" name="Segnaposto contenuto 2"/>
          <p:cNvSpPr>
            <a:spLocks noGrp="1"/>
          </p:cNvSpPr>
          <p:nvPr>
            <p:ph idx="1"/>
          </p:nvPr>
        </p:nvSpPr>
        <p:spPr>
          <a:xfrm>
            <a:off x="979100" y="2819400"/>
            <a:ext cx="10233800" cy="3814763"/>
          </a:xfrm>
        </p:spPr>
        <p:txBody>
          <a:bodyPr>
            <a:normAutofit fontScale="92500" lnSpcReduction="10000"/>
          </a:bodyPr>
          <a:lstStyle/>
          <a:p>
            <a:pPr algn="just"/>
            <a:r>
              <a:rPr lang="it-IT" dirty="0"/>
              <a:t>nel mutato contesto normativo che prevede ora in generale l'obbligo per il difensore di indicare, negli atti di parte, l'indirizzo di posta elettronica certificata comunicato al proprio ordine, si ha che dalla mancata osservanza dell'onere di elezione di domicilio di cui all'art. 82 per gli avvocati che esercitano il proprio ufficio in un giudizio che si svolge fuori della circoscrizione del tribunale al quale sono assegnati consegue la domiciliazione </a:t>
            </a:r>
            <a:r>
              <a:rPr lang="it-IT" i="1" dirty="0"/>
              <a:t>ex </a:t>
            </a:r>
            <a:r>
              <a:rPr lang="it-IT" i="1" dirty="0" err="1"/>
              <a:t>lege</a:t>
            </a:r>
            <a:r>
              <a:rPr lang="it-IT" dirty="0"/>
              <a:t> presso la cancelleria dell'autorità giudiziaria innanzi alla quale è in corso il giudizio solo se il difensore, non adempiendo all'obbligo prescritto dall'art. 125 </a:t>
            </a:r>
            <a:r>
              <a:rPr lang="it-IT" dirty="0" err="1"/>
              <a:t>c.p.c.</a:t>
            </a:r>
            <a:r>
              <a:rPr lang="it-IT" dirty="0"/>
              <a:t>, non abbia indicato l'indirizzo di posta elettronica certificata comunicato al proprio ordine".</a:t>
            </a:r>
            <a:r>
              <a:rPr lang="it-IT" dirty="0" smtClean="0"/>
              <a:t>.</a:t>
            </a:r>
            <a:endParaRPr lang="it-IT" dirty="0"/>
          </a:p>
          <a:p>
            <a:pPr algn="just"/>
            <a:r>
              <a:rPr lang="it-IT" b="1" dirty="0"/>
              <a:t>Cassazione Civile, Sezioni Unite, Sentenza 20-06-2012, n. 10143</a:t>
            </a:r>
            <a:r>
              <a:rPr lang="it-IT" dirty="0" smtClean="0"/>
              <a:t>.</a:t>
            </a:r>
            <a:endParaRPr lang="it-IT" dirty="0"/>
          </a:p>
        </p:txBody>
      </p:sp>
    </p:spTree>
    <p:extLst>
      <p:ext uri="{BB962C8B-B14F-4D97-AF65-F5344CB8AC3E}">
        <p14:creationId xmlns:p14="http://schemas.microsoft.com/office/powerpoint/2010/main" val="17185736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0062"/>
            <a:ext cx="10515600" cy="1325563"/>
          </a:xfrm>
        </p:spPr>
        <p:txBody>
          <a:bodyPr>
            <a:normAutofit fontScale="90000"/>
          </a:bodyPr>
          <a:lstStyle/>
          <a:p>
            <a:r>
              <a:rPr lang="it-IT" dirty="0">
                <a:latin typeface="Malgun Gothic" charset="0"/>
              </a:rPr>
              <a:t>Grazie per l</a:t>
            </a:r>
            <a:r>
              <a:rPr lang="it-IT" dirty="0">
                <a:latin typeface="Times New Roman"/>
              </a:rPr>
              <a:t>’</a:t>
            </a:r>
            <a:r>
              <a:rPr lang="it-IT" dirty="0">
                <a:latin typeface="Malgun Gothic" charset="0"/>
              </a:rPr>
              <a:t>attenzione !</a:t>
            </a:r>
            <a:br>
              <a:rPr lang="it-IT" dirty="0">
                <a:latin typeface="Malgun Gothic" charset="0"/>
              </a:rPr>
            </a:br>
            <a:endParaRPr lang="it-IT" dirty="0"/>
          </a:p>
        </p:txBody>
      </p:sp>
      <p:sp>
        <p:nvSpPr>
          <p:cNvPr id="3" name="Segnaposto contenuto 2"/>
          <p:cNvSpPr>
            <a:spLocks noGrp="1"/>
          </p:cNvSpPr>
          <p:nvPr>
            <p:ph idx="1"/>
          </p:nvPr>
        </p:nvSpPr>
        <p:spPr/>
        <p:txBody>
          <a:bodyPr>
            <a:normAutofit fontScale="92500" lnSpcReduction="10000"/>
          </a:bodyPr>
          <a:lstStyle/>
          <a:p>
            <a:pPr algn="ctr"/>
            <a:endParaRPr lang="it-IT" sz="1200" b="1" dirty="0" smtClean="0">
              <a:solidFill>
                <a:srgbClr val="336600"/>
              </a:solidFill>
            </a:endParaRPr>
          </a:p>
          <a:p>
            <a:pPr algn="ctr"/>
            <a:endParaRPr lang="it-IT" sz="1200" b="1" dirty="0">
              <a:solidFill>
                <a:srgbClr val="336600"/>
              </a:solidFill>
            </a:endParaRPr>
          </a:p>
          <a:p>
            <a:pPr marL="0" indent="0" algn="ctr">
              <a:buNone/>
            </a:pPr>
            <a:r>
              <a:rPr lang="it-IT" sz="4000" b="1" i="1" dirty="0" smtClean="0">
                <a:solidFill>
                  <a:schemeClr val="accent3">
                    <a:lumMod val="75000"/>
                  </a:schemeClr>
                </a:solidFill>
              </a:rPr>
              <a:t>DISCLAIMER</a:t>
            </a:r>
            <a:r>
              <a:rPr lang="it-IT" sz="4000" b="1" dirty="0" smtClean="0">
                <a:solidFill>
                  <a:schemeClr val="accent3">
                    <a:lumMod val="75000"/>
                  </a:schemeClr>
                </a:solidFill>
              </a:rPr>
              <a:t> </a:t>
            </a:r>
            <a:endParaRPr lang="it-IT" sz="4000" b="1" dirty="0">
              <a:solidFill>
                <a:schemeClr val="accent3">
                  <a:lumMod val="75000"/>
                </a:schemeClr>
              </a:solidFill>
            </a:endParaRPr>
          </a:p>
          <a:p>
            <a:pPr marL="0" indent="0" algn="just">
              <a:buNone/>
            </a:pPr>
            <a:r>
              <a:rPr lang="it-IT" sz="4000" b="1" dirty="0" smtClean="0">
                <a:solidFill>
                  <a:schemeClr val="accent3">
                    <a:lumMod val="75000"/>
                  </a:schemeClr>
                </a:solidFill>
              </a:rPr>
              <a:t>Le informazioni fornite e  gli esempi costruiti sono da intendersi come di natura generale ed a scopo puramente divulgativo ed illustrativo. </a:t>
            </a:r>
          </a:p>
          <a:p>
            <a:pPr algn="just"/>
            <a:endParaRPr lang="it-IT" sz="4000" b="1" dirty="0">
              <a:solidFill>
                <a:srgbClr val="336600"/>
              </a:solidFill>
            </a:endParaRPr>
          </a:p>
          <a:p>
            <a:pPr marL="0" indent="0" algn="just">
              <a:buNone/>
            </a:pPr>
            <a:r>
              <a:rPr lang="it-IT" sz="4000" b="1" dirty="0"/>
              <a:t>E</a:t>
            </a:r>
            <a:r>
              <a:rPr lang="it-IT" sz="4000" b="1" dirty="0">
                <a:latin typeface="Times New Roman"/>
              </a:rPr>
              <a:t>’</a:t>
            </a:r>
            <a:r>
              <a:rPr lang="it-IT" sz="4000" b="1" dirty="0"/>
              <a:t> vietata ogni forma di riproduzione delle </a:t>
            </a:r>
            <a:r>
              <a:rPr lang="it-IT" sz="4000" b="1" i="1" dirty="0" err="1"/>
              <a:t>slides</a:t>
            </a:r>
            <a:r>
              <a:rPr lang="it-IT" sz="4000" b="1" dirty="0"/>
              <a:t> senza l</a:t>
            </a:r>
            <a:r>
              <a:rPr lang="it-IT" sz="4000" b="1" dirty="0">
                <a:latin typeface="Times New Roman"/>
              </a:rPr>
              <a:t>’</a:t>
            </a:r>
            <a:r>
              <a:rPr lang="it-IT" sz="4000" b="1" dirty="0"/>
              <a:t>autorizzazione dell</a:t>
            </a:r>
            <a:r>
              <a:rPr lang="it-IT" sz="4000" b="1" dirty="0">
                <a:latin typeface="Times New Roman"/>
              </a:rPr>
              <a:t>’</a:t>
            </a:r>
            <a:r>
              <a:rPr lang="it-IT" sz="4000" b="1" dirty="0"/>
              <a:t>autore</a:t>
            </a:r>
          </a:p>
          <a:p>
            <a:endParaRPr lang="it-IT" sz="1200" dirty="0" smtClean="0"/>
          </a:p>
          <a:p>
            <a:pPr lvl="3"/>
            <a:endParaRPr lang="it-IT" dirty="0"/>
          </a:p>
        </p:txBody>
      </p:sp>
    </p:spTree>
    <p:extLst>
      <p:ext uri="{BB962C8B-B14F-4D97-AF65-F5344CB8AC3E}">
        <p14:creationId xmlns:p14="http://schemas.microsoft.com/office/powerpoint/2010/main" val="266257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1752600"/>
            <a:ext cx="10820400" cy="4724399"/>
          </a:xfrm>
        </p:spPr>
        <p:txBody>
          <a:bodyPr>
            <a:normAutofit/>
          </a:bodyPr>
          <a:lstStyle/>
          <a:p>
            <a:pPr algn="just"/>
            <a:r>
              <a:rPr lang="it-IT" sz="2900" dirty="0"/>
              <a:t>Ogni </a:t>
            </a:r>
            <a:r>
              <a:rPr lang="it-IT" sz="2900" u="sng" dirty="0"/>
              <a:t>accesso al fascicolo è registrato </a:t>
            </a:r>
            <a:r>
              <a:rPr lang="it-IT" sz="2900" dirty="0" smtClean="0"/>
              <a:t>(</a:t>
            </a:r>
            <a:r>
              <a:rPr lang="it-IT" sz="2900" dirty="0"/>
              <a:t>codice fiscale, documento consultato, data e ora dell’accesso) </a:t>
            </a:r>
          </a:p>
          <a:p>
            <a:pPr algn="just"/>
            <a:r>
              <a:rPr lang="it-IT" sz="2900" dirty="0"/>
              <a:t>il </a:t>
            </a:r>
            <a:r>
              <a:rPr lang="it-IT" sz="2900" i="1" dirty="0"/>
              <a:t>log</a:t>
            </a:r>
            <a:r>
              <a:rPr lang="it-IT" sz="2900" dirty="0"/>
              <a:t> è </a:t>
            </a:r>
            <a:r>
              <a:rPr lang="it-IT" sz="2900" u="sng" dirty="0"/>
              <a:t>conservato per 5 anni </a:t>
            </a:r>
            <a:r>
              <a:rPr lang="it-IT" sz="2900" dirty="0"/>
              <a:t>dal passaggio in giudicato del provvedimento che definisce il giudizio </a:t>
            </a:r>
          </a:p>
          <a:p>
            <a:pPr algn="just"/>
            <a:r>
              <a:rPr lang="it-IT" sz="2900" dirty="0"/>
              <a:t>Le credenziali di accesso al fascicolo informatico </a:t>
            </a:r>
            <a:r>
              <a:rPr lang="it-IT" sz="2900" dirty="0" smtClean="0"/>
              <a:t>(anche temporanee) sono </a:t>
            </a:r>
            <a:r>
              <a:rPr lang="it-IT" sz="2900" u="sng" dirty="0"/>
              <a:t>personali e </a:t>
            </a:r>
            <a:r>
              <a:rPr lang="it-IT" sz="2900" u="sng" dirty="0" smtClean="0"/>
              <a:t>incedibili</a:t>
            </a:r>
            <a:r>
              <a:rPr lang="it-IT" sz="2900" dirty="0" smtClean="0"/>
              <a:t>, di conseguenza il </a:t>
            </a:r>
            <a:r>
              <a:rPr lang="it-IT" sz="2900" dirty="0"/>
              <a:t>titolare risponde di ogni accesso al </a:t>
            </a:r>
            <a:r>
              <a:rPr lang="it-IT" sz="2900" dirty="0" smtClean="0"/>
              <a:t>sistema</a:t>
            </a:r>
          </a:p>
          <a:p>
            <a:pPr algn="just"/>
            <a:r>
              <a:rPr lang="it-IT" sz="2900" dirty="0" err="1" smtClean="0"/>
              <a:t>D.l.</a:t>
            </a:r>
            <a:r>
              <a:rPr lang="it-IT" sz="2900" dirty="0" smtClean="0"/>
              <a:t> 168 introduce al </a:t>
            </a:r>
            <a:r>
              <a:rPr lang="it-IT" sz="2900" dirty="0" err="1" smtClean="0"/>
              <a:t>c.p.a</a:t>
            </a:r>
            <a:r>
              <a:rPr lang="it-IT" sz="2900" dirty="0" smtClean="0"/>
              <a:t>. art. 136 comma </a:t>
            </a:r>
            <a:r>
              <a:rPr lang="it-IT" sz="2900" i="1" dirty="0" smtClean="0"/>
              <a:t>ter</a:t>
            </a:r>
            <a:r>
              <a:rPr lang="it-IT" sz="2900" dirty="0" smtClean="0"/>
              <a:t> estrazione copia e attestazione conformità all’originale</a:t>
            </a:r>
            <a:endParaRPr lang="it-IT" sz="2900" dirty="0"/>
          </a:p>
        </p:txBody>
      </p:sp>
      <p:sp>
        <p:nvSpPr>
          <p:cNvPr id="6" name="Titolo 1"/>
          <p:cNvSpPr>
            <a:spLocks noGrp="1"/>
          </p:cNvSpPr>
          <p:nvPr>
            <p:ph type="title"/>
          </p:nvPr>
        </p:nvSpPr>
        <p:spPr>
          <a:xfrm>
            <a:off x="838200" y="457200"/>
            <a:ext cx="10515600" cy="1325563"/>
          </a:xfrm>
        </p:spPr>
        <p:txBody>
          <a:bodyPr>
            <a:normAutofit fontScale="90000"/>
          </a:bodyPr>
          <a:lstStyle/>
          <a:p>
            <a:pPr lvl="0">
              <a:spcBef>
                <a:spcPts val="1000"/>
              </a:spcBef>
            </a:pPr>
            <a:r>
              <a:rPr lang="it-IT" b="1" dirty="0" smtClean="0"/>
              <a:t>Fascicolo informatico </a:t>
            </a:r>
            <a:r>
              <a:rPr lang="it-IT" sz="4400" dirty="0" smtClean="0"/>
              <a:t>(segue)</a:t>
            </a:r>
            <a:r>
              <a:rPr lang="it-IT" sz="4400" b="1" dirty="0" smtClean="0"/>
              <a:t/>
            </a:r>
            <a:br>
              <a:rPr lang="it-IT" sz="4400" b="1" dirty="0" smtClean="0"/>
            </a:br>
            <a:r>
              <a:rPr lang="it-IT" sz="29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5 </a:t>
            </a:r>
            <a:r>
              <a:rPr lang="it-IT" sz="29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e 17 DEL </a:t>
            </a:r>
            <a:r>
              <a:rPr lang="it-IT" sz="29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REGOLAMENTO, ART. 3 SPECIFICHE TECNICHE </a:t>
            </a:r>
            <a: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40617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1524000"/>
            <a:ext cx="11506200" cy="5181600"/>
          </a:xfrm>
        </p:spPr>
        <p:txBody>
          <a:bodyPr>
            <a:normAutofit lnSpcReduction="10000"/>
          </a:bodyPr>
          <a:lstStyle/>
          <a:p>
            <a:pPr algn="just"/>
            <a:r>
              <a:rPr lang="it-IT" sz="2900" dirty="0"/>
              <a:t>nuovo concetto di </a:t>
            </a:r>
            <a:r>
              <a:rPr lang="it-IT" sz="2900" u="sng" dirty="0"/>
              <a:t>ORIGINALE</a:t>
            </a:r>
            <a:r>
              <a:rPr lang="it-IT" sz="2900" dirty="0"/>
              <a:t> </a:t>
            </a:r>
          </a:p>
          <a:p>
            <a:pPr algn="just"/>
            <a:r>
              <a:rPr lang="it-IT" sz="2900" dirty="0"/>
              <a:t>documento informatico sottoscritto con firma digitale conforme ai requisiti stabiliti dall’art. 24 CAD (</a:t>
            </a:r>
            <a:r>
              <a:rPr lang="it-IT" sz="2900" dirty="0" smtClean="0"/>
              <a:t>art. 136 commi 2 e 2 bis </a:t>
            </a:r>
            <a:r>
              <a:rPr lang="it-IT" sz="2900" dirty="0" err="1" smtClean="0"/>
              <a:t>c.p.a</a:t>
            </a:r>
            <a:r>
              <a:rPr lang="it-IT" sz="2900" dirty="0" smtClean="0"/>
              <a:t>. )</a:t>
            </a:r>
            <a:endParaRPr lang="it-IT" sz="2900" dirty="0"/>
          </a:p>
          <a:p>
            <a:r>
              <a:rPr lang="it-IT" sz="2900" dirty="0"/>
              <a:t>le parti, i Giudici e gli ausiliari depositano con </a:t>
            </a:r>
            <a:r>
              <a:rPr lang="it-IT" sz="2900" dirty="0" smtClean="0"/>
              <a:t>modalità telematiche </a:t>
            </a:r>
            <a:r>
              <a:rPr lang="it-IT" sz="2900" dirty="0"/>
              <a:t>tutti gli atti e i documenti sottoscritti con firma </a:t>
            </a:r>
            <a:r>
              <a:rPr lang="it-IT" sz="2900" dirty="0" smtClean="0"/>
              <a:t>digitale (</a:t>
            </a:r>
            <a:r>
              <a:rPr lang="it-IT" sz="2900" dirty="0"/>
              <a:t> art. 9 </a:t>
            </a:r>
            <a:r>
              <a:rPr lang="it-IT" sz="2900" dirty="0" smtClean="0"/>
              <a:t>Regolamento) </a:t>
            </a:r>
            <a:endParaRPr lang="it-IT" sz="2900" dirty="0"/>
          </a:p>
          <a:p>
            <a:pPr algn="just"/>
            <a:r>
              <a:rPr lang="it-IT" sz="2900" dirty="0"/>
              <a:t>tutti gli atti sono redatti in formato di documento informatico sottoscritto con firma </a:t>
            </a:r>
            <a:r>
              <a:rPr lang="it-IT" sz="2900" dirty="0" smtClean="0"/>
              <a:t>digitale</a:t>
            </a:r>
            <a:r>
              <a:rPr lang="it-IT" sz="2900" dirty="0"/>
              <a:t> </a:t>
            </a:r>
            <a:r>
              <a:rPr lang="it-IT" sz="2900" dirty="0" smtClean="0"/>
              <a:t>(artt</a:t>
            </a:r>
            <a:r>
              <a:rPr lang="it-IT" sz="2900" dirty="0"/>
              <a:t>. 6, 7, 8 e 9 Specifiche </a:t>
            </a:r>
            <a:r>
              <a:rPr lang="it-IT" sz="2900" dirty="0" smtClean="0"/>
              <a:t>Tecniche) </a:t>
            </a:r>
            <a:endParaRPr lang="it-IT" sz="2900" dirty="0"/>
          </a:p>
          <a:p>
            <a:pPr algn="just"/>
            <a:r>
              <a:rPr lang="it-IT" sz="2900" dirty="0"/>
              <a:t>il formato degli atti è </a:t>
            </a:r>
            <a:r>
              <a:rPr lang="it-IT" sz="2900" dirty="0" smtClean="0"/>
              <a:t>digitale (</a:t>
            </a:r>
            <a:r>
              <a:rPr lang="it-IT" sz="2900" dirty="0" err="1" smtClean="0"/>
              <a:t>p.d.f</a:t>
            </a:r>
            <a:r>
              <a:rPr lang="it-IT" sz="2900" dirty="0" smtClean="0"/>
              <a:t>. nativo, senza restrizioni per le operazioni di selezione e copia) </a:t>
            </a:r>
          </a:p>
          <a:p>
            <a:pPr algn="just"/>
            <a:r>
              <a:rPr lang="it-IT" sz="2900" dirty="0" smtClean="0"/>
              <a:t>Il deposito del ricorso e degli altri atti e documenti avviene ora tramite trasmissione di appositi moduli (</a:t>
            </a:r>
            <a:r>
              <a:rPr lang="it-IT" sz="2900" dirty="0" smtClean="0">
                <a:hlinkClick r:id="rId2"/>
              </a:rPr>
              <a:t>scaricabili</a:t>
            </a:r>
            <a:r>
              <a:rPr lang="it-IT" sz="2900" dirty="0" smtClean="0"/>
              <a:t> dal Sito istituzionale della Giustizia amministrativa)</a:t>
            </a:r>
            <a:endParaRPr lang="it-IT" sz="2900" dirty="0"/>
          </a:p>
          <a:p>
            <a:endParaRPr lang="it-IT" dirty="0" smtClean="0"/>
          </a:p>
        </p:txBody>
      </p:sp>
      <p:sp>
        <p:nvSpPr>
          <p:cNvPr id="5" name="Titolo 1"/>
          <p:cNvSpPr>
            <a:spLocks noGrp="1"/>
          </p:cNvSpPr>
          <p:nvPr>
            <p:ph type="title"/>
          </p:nvPr>
        </p:nvSpPr>
        <p:spPr>
          <a:xfrm>
            <a:off x="800100" y="381000"/>
            <a:ext cx="10515600" cy="1325563"/>
          </a:xfrm>
        </p:spPr>
        <p:txBody>
          <a:bodyPr>
            <a:normAutofit fontScale="90000"/>
          </a:bodyPr>
          <a:lstStyle/>
          <a:p>
            <a:pPr marL="685800" lvl="0" indent="-685800">
              <a:spcBef>
                <a:spcPts val="1000"/>
              </a:spcBef>
              <a:buFont typeface="Wingdings" panose="05000000000000000000" pitchFamily="2" charset="2"/>
              <a:buChar char="ü"/>
            </a:pPr>
            <a:r>
              <a:rPr lang="it-IT" b="1" dirty="0" smtClean="0"/>
              <a:t>Gli atti processuali</a:t>
            </a:r>
            <a:br>
              <a:rPr lang="it-IT" b="1" dirty="0" smtClean="0"/>
            </a:br>
            <a:r>
              <a:rPr lang="it-IT" sz="29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ART. </a:t>
            </a:r>
            <a:r>
              <a:rPr lang="it-IT" sz="29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9 DEL REGOLAMENTO</a:t>
            </a:r>
            <a: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315566851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83672" y="2057400"/>
            <a:ext cx="9279528" cy="4191000"/>
          </a:xfrm>
        </p:spPr>
        <p:txBody>
          <a:bodyPr>
            <a:normAutofit lnSpcReduction="10000"/>
          </a:bodyPr>
          <a:lstStyle/>
          <a:p>
            <a:r>
              <a:rPr lang="it-IT" b="1" dirty="0"/>
              <a:t>Scrivere l’atto con qualsiasi software di redazione testi (</a:t>
            </a:r>
            <a:r>
              <a:rPr lang="it-IT" b="1" i="1" dirty="0"/>
              <a:t>Microsoft Word, </a:t>
            </a:r>
            <a:r>
              <a:rPr lang="it-IT" b="1" i="1" dirty="0" smtClean="0"/>
              <a:t>Open Office</a:t>
            </a:r>
            <a:r>
              <a:rPr lang="it-IT" b="1" dirty="0"/>
              <a:t>, </a:t>
            </a:r>
            <a:r>
              <a:rPr lang="it-IT" b="1" i="1" dirty="0" smtClean="0"/>
              <a:t>Page</a:t>
            </a:r>
            <a:r>
              <a:rPr lang="it-IT" b="1" dirty="0" smtClean="0"/>
              <a:t>, ecc</a:t>
            </a:r>
            <a:r>
              <a:rPr lang="it-IT" b="1" dirty="0"/>
              <a:t>.) </a:t>
            </a:r>
            <a:endParaRPr lang="it-IT" b="1" dirty="0" smtClean="0"/>
          </a:p>
          <a:p>
            <a:pPr marL="0" indent="0">
              <a:buNone/>
            </a:pPr>
            <a:endParaRPr lang="it-IT" b="1" dirty="0"/>
          </a:p>
          <a:p>
            <a:r>
              <a:rPr lang="it-IT" b="1" dirty="0" smtClean="0"/>
              <a:t>Salvare </a:t>
            </a:r>
            <a:r>
              <a:rPr lang="it-IT" b="1" dirty="0"/>
              <a:t>l’atto in formato .</a:t>
            </a:r>
            <a:r>
              <a:rPr lang="it-IT" b="1" i="1" dirty="0"/>
              <a:t>pdf</a:t>
            </a:r>
            <a:r>
              <a:rPr lang="it-IT" b="1" dirty="0"/>
              <a:t> </a:t>
            </a:r>
            <a:endParaRPr lang="it-IT" b="1" dirty="0" smtClean="0"/>
          </a:p>
          <a:p>
            <a:endParaRPr lang="it-IT" b="1" dirty="0"/>
          </a:p>
          <a:p>
            <a:r>
              <a:rPr lang="it-IT" b="1" dirty="0"/>
              <a:t>Firmare l’atto con firma digitale </a:t>
            </a:r>
            <a:r>
              <a:rPr lang="it-IT" b="1" i="1" dirty="0" err="1"/>
              <a:t>PAdES</a:t>
            </a:r>
            <a:r>
              <a:rPr lang="it-IT" b="1" dirty="0"/>
              <a:t> </a:t>
            </a:r>
            <a:endParaRPr lang="it-IT" b="1" dirty="0" smtClean="0"/>
          </a:p>
          <a:p>
            <a:endParaRPr lang="it-IT" b="1" dirty="0"/>
          </a:p>
          <a:p>
            <a:r>
              <a:rPr lang="it-IT" b="1" i="1" dirty="0"/>
              <a:t>PDF Advanced Electronic </a:t>
            </a:r>
            <a:r>
              <a:rPr lang="it-IT" b="1" i="1" dirty="0" err="1"/>
              <a:t>Signature</a:t>
            </a:r>
            <a:r>
              <a:rPr lang="it-IT" b="1" i="1" dirty="0"/>
              <a:t> </a:t>
            </a:r>
            <a:r>
              <a:rPr lang="it-IT" b="1" dirty="0"/>
              <a:t>(estensione .</a:t>
            </a:r>
            <a:r>
              <a:rPr lang="it-IT" b="1" i="1" dirty="0"/>
              <a:t>pdf</a:t>
            </a:r>
            <a:r>
              <a:rPr lang="it-IT" b="1" dirty="0"/>
              <a:t>) </a:t>
            </a:r>
            <a:r>
              <a:rPr lang="it-IT" b="1" dirty="0" smtClean="0"/>
              <a:t>- NO </a:t>
            </a:r>
            <a:r>
              <a:rPr lang="it-IT" b="1" dirty="0"/>
              <a:t>firma </a:t>
            </a:r>
            <a:r>
              <a:rPr lang="it-IT" b="1" dirty="0" err="1" smtClean="0"/>
              <a:t>CAdES</a:t>
            </a:r>
            <a:r>
              <a:rPr lang="it-IT" b="1" dirty="0" smtClean="0"/>
              <a:t> </a:t>
            </a:r>
            <a:r>
              <a:rPr lang="it-IT" b="1" dirty="0"/>
              <a:t>(estensione .</a:t>
            </a:r>
            <a:r>
              <a:rPr lang="it-IT" b="1" i="1" dirty="0"/>
              <a:t>p7m</a:t>
            </a:r>
            <a:r>
              <a:rPr lang="it-IT" b="1" dirty="0"/>
              <a:t>) </a:t>
            </a:r>
          </a:p>
          <a:p>
            <a:endParaRPr lang="it-IT" dirty="0"/>
          </a:p>
        </p:txBody>
      </p:sp>
      <p:sp>
        <p:nvSpPr>
          <p:cNvPr id="6" name="Freccia giù 5"/>
          <p:cNvSpPr/>
          <p:nvPr/>
        </p:nvSpPr>
        <p:spPr>
          <a:xfrm>
            <a:off x="4197947" y="2896440"/>
            <a:ext cx="391786"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Freccia giù 6"/>
          <p:cNvSpPr/>
          <p:nvPr/>
        </p:nvSpPr>
        <p:spPr>
          <a:xfrm>
            <a:off x="4200042" y="3695700"/>
            <a:ext cx="391786" cy="533400"/>
          </a:xfrm>
          <a:prstGeom prst="downArrow">
            <a:avLst>
              <a:gd name="adj1" fmla="val 51671"/>
              <a:gd name="adj2" fmla="val 429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Freccia giù 7"/>
          <p:cNvSpPr/>
          <p:nvPr/>
        </p:nvSpPr>
        <p:spPr>
          <a:xfrm>
            <a:off x="4227587" y="4717542"/>
            <a:ext cx="364241" cy="5212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Titolo 1"/>
          <p:cNvSpPr>
            <a:spLocks noGrp="1"/>
          </p:cNvSpPr>
          <p:nvPr>
            <p:ph type="title"/>
          </p:nvPr>
        </p:nvSpPr>
        <p:spPr>
          <a:xfrm>
            <a:off x="838200" y="884237"/>
            <a:ext cx="10515600" cy="1325563"/>
          </a:xfrm>
        </p:spPr>
        <p:txBody>
          <a:bodyPr>
            <a:normAutofit fontScale="90000"/>
          </a:bodyPr>
          <a:lstStyle/>
          <a:p>
            <a:pPr lvl="0">
              <a:spcBef>
                <a:spcPts val="1000"/>
              </a:spcBef>
            </a:pPr>
            <a:r>
              <a:rPr lang="it-IT" b="1" dirty="0" smtClean="0"/>
              <a:t>Gli atti processuali </a:t>
            </a:r>
            <a:r>
              <a:rPr lang="it-IT" sz="4400" dirty="0" smtClean="0"/>
              <a:t>(segue)</a:t>
            </a:r>
            <a:r>
              <a:rPr lang="it-IT" b="1" dirty="0" smtClean="0"/>
              <a:t/>
            </a:r>
            <a:br>
              <a:rPr lang="it-IT" b="1" dirty="0" smtClean="0"/>
            </a:br>
            <a: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3510488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67600" y="1996816"/>
            <a:ext cx="10843400" cy="4403984"/>
          </a:xfrm>
        </p:spPr>
        <p:txBody>
          <a:bodyPr>
            <a:normAutofit/>
          </a:bodyPr>
          <a:lstStyle/>
          <a:p>
            <a:pPr algn="just"/>
            <a:r>
              <a:rPr lang="it-IT" sz="3200" b="1" dirty="0"/>
              <a:t>Non è ammesso il deposito di atti ottenuti </a:t>
            </a:r>
            <a:r>
              <a:rPr lang="it-IT" sz="3200" b="1" dirty="0" smtClean="0"/>
              <a:t>dalla scansione </a:t>
            </a:r>
            <a:r>
              <a:rPr lang="it-IT" sz="3200" b="1" dirty="0"/>
              <a:t>di copia per immagine </a:t>
            </a:r>
            <a:endParaRPr lang="it-IT" sz="3200" dirty="0"/>
          </a:p>
          <a:p>
            <a:pPr marL="0" indent="0">
              <a:buNone/>
            </a:pPr>
            <a:endParaRPr lang="it-IT" sz="1600" b="1" dirty="0" smtClean="0"/>
          </a:p>
          <a:p>
            <a:pPr marL="0" indent="0">
              <a:buNone/>
            </a:pPr>
            <a:r>
              <a:rPr lang="it-IT" sz="3200" b="1" dirty="0" smtClean="0"/>
              <a:t>ECCEZIONE: </a:t>
            </a:r>
            <a:r>
              <a:rPr lang="it-IT" sz="3200" dirty="0"/>
              <a:t> </a:t>
            </a:r>
            <a:r>
              <a:rPr lang="it-IT" sz="3200" b="1" dirty="0" smtClean="0"/>
              <a:t>Quando </a:t>
            </a:r>
            <a:r>
              <a:rPr lang="it-IT" sz="3200" b="1" dirty="0"/>
              <a:t>l’atto nasce in formato analogico </a:t>
            </a:r>
            <a:endParaRPr lang="it-IT" sz="3200" dirty="0"/>
          </a:p>
          <a:p>
            <a:pPr algn="just"/>
            <a:endParaRPr lang="it-IT" sz="1600" b="1" dirty="0" smtClean="0"/>
          </a:p>
          <a:p>
            <a:pPr algn="just"/>
            <a:r>
              <a:rPr lang="it-IT" sz="3200" b="1" dirty="0" smtClean="0"/>
              <a:t>Esempi:</a:t>
            </a:r>
          </a:p>
          <a:p>
            <a:pPr lvl="2" algn="just"/>
            <a:r>
              <a:rPr lang="it-IT" sz="2800" b="1" dirty="0" smtClean="0"/>
              <a:t>riassunzione di un giudizio incardinato </a:t>
            </a:r>
            <a:r>
              <a:rPr lang="it-IT" sz="2800" b="1" dirty="0"/>
              <a:t>prima dell’</a:t>
            </a:r>
            <a:r>
              <a:rPr lang="it-IT" sz="2800" b="1" dirty="0" smtClean="0"/>
              <a:t>1 gennaio 2017 </a:t>
            </a:r>
            <a:endParaRPr lang="it-IT" sz="2800" dirty="0"/>
          </a:p>
        </p:txBody>
      </p:sp>
      <p:sp>
        <p:nvSpPr>
          <p:cNvPr id="4" name="Freccia destra 3"/>
          <p:cNvSpPr/>
          <p:nvPr/>
        </p:nvSpPr>
        <p:spPr>
          <a:xfrm flipV="1">
            <a:off x="207989" y="3444757"/>
            <a:ext cx="759611"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Titolo 1"/>
          <p:cNvSpPr>
            <a:spLocks noGrp="1"/>
          </p:cNvSpPr>
          <p:nvPr>
            <p:ph type="title"/>
          </p:nvPr>
        </p:nvSpPr>
        <p:spPr>
          <a:xfrm>
            <a:off x="838200" y="884237"/>
            <a:ext cx="10515600" cy="1325563"/>
          </a:xfrm>
        </p:spPr>
        <p:txBody>
          <a:bodyPr>
            <a:normAutofit fontScale="90000"/>
          </a:bodyPr>
          <a:lstStyle/>
          <a:p>
            <a:pPr lvl="0">
              <a:spcBef>
                <a:spcPts val="1000"/>
              </a:spcBef>
            </a:pPr>
            <a:r>
              <a:rPr lang="it-IT" b="1" dirty="0" smtClean="0"/>
              <a:t>Gli atti processuali </a:t>
            </a:r>
            <a:r>
              <a:rPr lang="it-IT" sz="4400" dirty="0" smtClean="0"/>
              <a:t>(segue)</a:t>
            </a:r>
            <a:r>
              <a:rPr lang="it-IT" sz="4400" b="1" dirty="0" smtClean="0"/>
              <a:t/>
            </a:r>
            <a:br>
              <a:rPr lang="it-IT" sz="4400" b="1" dirty="0" smtClean="0"/>
            </a:br>
            <a: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it-IT" sz="29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r>
              <a:rPr lang="it-IT" b="1" dirty="0" smtClean="0"/>
              <a:t> </a:t>
            </a:r>
            <a:endParaRPr lang="it-IT" b="1" dirty="0"/>
          </a:p>
        </p:txBody>
      </p:sp>
    </p:spTree>
    <p:extLst>
      <p:ext uri="{BB962C8B-B14F-4D97-AF65-F5344CB8AC3E}">
        <p14:creationId xmlns:p14="http://schemas.microsoft.com/office/powerpoint/2010/main" val="909152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ondità">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2717</TotalTime>
  <Words>4098</Words>
  <Application>Microsoft Office PowerPoint</Application>
  <PresentationFormat>Widescreen</PresentationFormat>
  <Paragraphs>392</Paragraphs>
  <Slides>59</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59</vt:i4>
      </vt:variant>
    </vt:vector>
  </HeadingPairs>
  <TitlesOfParts>
    <vt:vector size="66" baseType="lpstr">
      <vt:lpstr>Malgun Gothic</vt:lpstr>
      <vt:lpstr>Arial</vt:lpstr>
      <vt:lpstr>Calibri</vt:lpstr>
      <vt:lpstr>Corbel</vt:lpstr>
      <vt:lpstr>Times New Roman</vt:lpstr>
      <vt:lpstr>Wingdings</vt:lpstr>
      <vt:lpstr>Profondità</vt:lpstr>
      <vt:lpstr>PROCESSO AMMINISTRATIVO TELEMATICO: POCHI GIORNI AL VIA?</vt:lpstr>
      <vt:lpstr>Il quadro normativo di riferimento</vt:lpstr>
      <vt:lpstr>Entrata in vigore del PAT</vt:lpstr>
      <vt:lpstr>Strumenti</vt:lpstr>
      <vt:lpstr>Fascicolo informatico ART. 5 e 17 DEL REGOLAMENTO, ART. 3 SPECIFICHE TECNICHE   </vt:lpstr>
      <vt:lpstr>Fascicolo informatico (segue) ART. 5 e 17 DEL REGOLAMENTO, ART. 3 SPECIFICHE TECNICHE   </vt:lpstr>
      <vt:lpstr>Gli atti processuali ART. 9 DEL REGOLAMENTO  </vt:lpstr>
      <vt:lpstr>Gli atti processuali (segue)   </vt:lpstr>
      <vt:lpstr>Gli atti processuali (segue)   </vt:lpstr>
      <vt:lpstr>La procura alle liti ART. 8 DEL REGOLAMENTO  </vt:lpstr>
      <vt:lpstr>Presentazione standard di PowerPoint</vt:lpstr>
      <vt:lpstr>Presentazione standard di PowerPoint</vt:lpstr>
      <vt:lpstr>Presentazione standard di PowerPoint</vt:lpstr>
      <vt:lpstr>Facsimile di ASSEVERAZIONE DELLA PROCURA (rilasciata su supporto cartaceo)</vt:lpstr>
      <vt:lpstr>Notificazione degli atti processuali  </vt:lpstr>
      <vt:lpstr>Notifiche a mezzo posta o ufficiale giudiziario</vt:lpstr>
      <vt:lpstr>Facsimile di RELAZIONE DI NOTIFICAZIONE (a mezzo posta)</vt:lpstr>
      <vt:lpstr>La notificazione via posta/UG: deposito della prova dell'avvenuta notifica ART. 14 DEL REGOLAMENTO  </vt:lpstr>
      <vt:lpstr>Presentazione standard di PowerPoint</vt:lpstr>
      <vt:lpstr>Presentazione standard di PowerPoint</vt:lpstr>
      <vt:lpstr>Presentazione standard di PowerPoint</vt:lpstr>
      <vt:lpstr>Facsimile di RELAZIONE DI NOTIFICAZIONE (a mezzo PEC)</vt:lpstr>
      <vt:lpstr>Presentazione standard di PowerPoint</vt:lpstr>
      <vt:lpstr>La notificazione via PEC: deposito della prova dell'avvenuta notifica ART. 14 DEL REGOLAMENTO  </vt:lpstr>
      <vt:lpstr>Esempio di notificazione via PEC</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Contributo unificato (dal 1/1/2017)</vt:lpstr>
      <vt:lpstr>Presentazione standard di PowerPoint</vt:lpstr>
      <vt:lpstr>Presentazione standard di PowerPoint</vt:lpstr>
      <vt:lpstr>Presentazione standard di PowerPoint</vt:lpstr>
      <vt:lpstr>Precisazione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Depositi Multipli</vt:lpstr>
      <vt:lpstr>LE DIFFERENZE  TRA PAT E PCT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COMUNICAZIONI PER VIA TELEMATICA DA PARTE DELL’UFFICIO GIUDIZIARIO</vt:lpstr>
      <vt:lpstr>Le comunicazioni per via telematica  (art. 13 del Regolamento)</vt:lpstr>
      <vt:lpstr>Le comunicazioni per via telematica da parte dell’ufficio giudiziario: perfezionamento della comunicazione (art. 13 commi 6 e ss. del Regolamento)</vt:lpstr>
      <vt:lpstr>Le comunicazioni per via telematica da parte dell’ufficio giudiziario: perfezionamento della comunicazione (art. 13 commi 6 e ss. del Regolamento)</vt:lpstr>
      <vt:lpstr>Le comunicazioni per via telematica da parte dell’ufficio giudiziario: perfezionamento della comunicazione (art. 13 commi 6 e ss. del Regolamento)</vt:lpstr>
      <vt:lpstr>Grazie per l’attenzione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lavinianoto@outlook.it</dc:creator>
  <cp:lastModifiedBy>Giovanni Sala</cp:lastModifiedBy>
  <cp:revision>148</cp:revision>
  <cp:lastPrinted>2016-12-19T11:18:27Z</cp:lastPrinted>
  <dcterms:created xsi:type="dcterms:W3CDTF">2016-06-17T22:52:40Z</dcterms:created>
  <dcterms:modified xsi:type="dcterms:W3CDTF">2017-01-20T22:03:32Z</dcterms:modified>
</cp:coreProperties>
</file>